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ink/ink2.xml" ContentType="application/inkml+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72" r:id="rId6"/>
    <p:sldId id="279" r:id="rId7"/>
    <p:sldId id="257" r:id="rId8"/>
    <p:sldId id="273" r:id="rId9"/>
    <p:sldId id="268" r:id="rId10"/>
    <p:sldId id="274" r:id="rId11"/>
    <p:sldId id="287" r:id="rId12"/>
    <p:sldId id="288" r:id="rId13"/>
    <p:sldId id="275" r:id="rId14"/>
    <p:sldId id="265" r:id="rId15"/>
    <p:sldId id="289" r:id="rId16"/>
    <p:sldId id="266" r:id="rId17"/>
    <p:sldId id="262" r:id="rId18"/>
    <p:sldId id="282" r:id="rId19"/>
    <p:sldId id="283" r:id="rId20"/>
    <p:sldId id="263" r:id="rId21"/>
    <p:sldId id="284" r:id="rId22"/>
    <p:sldId id="290" r:id="rId23"/>
    <p:sldId id="261" r:id="rId24"/>
    <p:sldId id="277" r:id="rId25"/>
    <p:sldId id="285" r:id="rId26"/>
    <p:sldId id="278" r:id="rId27"/>
    <p:sldId id="286" r:id="rId28"/>
    <p:sldId id="280" r:id="rId29"/>
    <p:sldId id="291" r:id="rId30"/>
    <p:sldId id="292" r:id="rId31"/>
    <p:sldId id="293" r:id="rId32"/>
  </p:sldIdLst>
  <p:sldSz cx="12192000" cy="6858000"/>
  <p:notesSz cx="6858000" cy="9144000"/>
  <p:custDataLst>
    <p:tags r:id="rId3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40"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47B6F5EE-796C-44EC-93C3-A8BB6DF8E9E6}"/>
    <pc:docChg chg="custSel modSld">
      <pc:chgData name="Danny Young" userId="cb0f4ce2-eb4f-479e-8e8f-3beb257e632f" providerId="ADAL" clId="{47B6F5EE-796C-44EC-93C3-A8BB6DF8E9E6}" dt="2024-02-27T01:20:10.005" v="27"/>
      <pc:docMkLst>
        <pc:docMk/>
      </pc:docMkLst>
      <pc:sldChg chg="replTag">
        <pc:chgData name="Danny Young" userId="cb0f4ce2-eb4f-479e-8e8f-3beb257e632f" providerId="ADAL" clId="{47B6F5EE-796C-44EC-93C3-A8BB6DF8E9E6}" dt="2024-02-27T01:20:09.993" v="0"/>
        <pc:sldMkLst>
          <pc:docMk/>
          <pc:sldMk cId="0" sldId="256"/>
        </pc:sldMkLst>
      </pc:sldChg>
      <pc:sldChg chg="replTag">
        <pc:chgData name="Danny Young" userId="cb0f4ce2-eb4f-479e-8e8f-3beb257e632f" providerId="ADAL" clId="{47B6F5EE-796C-44EC-93C3-A8BB6DF8E9E6}" dt="2024-02-27T01:20:09.995" v="3"/>
        <pc:sldMkLst>
          <pc:docMk/>
          <pc:sldMk cId="0" sldId="257"/>
        </pc:sldMkLst>
      </pc:sldChg>
      <pc:sldChg chg="replTag">
        <pc:chgData name="Danny Young" userId="cb0f4ce2-eb4f-479e-8e8f-3beb257e632f" providerId="ADAL" clId="{47B6F5EE-796C-44EC-93C3-A8BB6DF8E9E6}" dt="2024-02-27T01:20:10.005" v="19"/>
        <pc:sldMkLst>
          <pc:docMk/>
          <pc:sldMk cId="0" sldId="261"/>
        </pc:sldMkLst>
      </pc:sldChg>
      <pc:sldChg chg="replTag">
        <pc:chgData name="Danny Young" userId="cb0f4ce2-eb4f-479e-8e8f-3beb257e632f" providerId="ADAL" clId="{47B6F5EE-796C-44EC-93C3-A8BB6DF8E9E6}" dt="2024-02-27T01:20:09.995" v="13"/>
        <pc:sldMkLst>
          <pc:docMk/>
          <pc:sldMk cId="0" sldId="262"/>
        </pc:sldMkLst>
      </pc:sldChg>
      <pc:sldChg chg="replTag">
        <pc:chgData name="Danny Young" userId="cb0f4ce2-eb4f-479e-8e8f-3beb257e632f" providerId="ADAL" clId="{47B6F5EE-796C-44EC-93C3-A8BB6DF8E9E6}" dt="2024-02-27T01:20:10.003" v="16"/>
        <pc:sldMkLst>
          <pc:docMk/>
          <pc:sldMk cId="0" sldId="263"/>
        </pc:sldMkLst>
      </pc:sldChg>
      <pc:sldChg chg="replTag">
        <pc:chgData name="Danny Young" userId="cb0f4ce2-eb4f-479e-8e8f-3beb257e632f" providerId="ADAL" clId="{47B6F5EE-796C-44EC-93C3-A8BB6DF8E9E6}" dt="2024-02-27T01:20:09.995" v="10"/>
        <pc:sldMkLst>
          <pc:docMk/>
          <pc:sldMk cId="0" sldId="265"/>
        </pc:sldMkLst>
      </pc:sldChg>
      <pc:sldChg chg="replTag">
        <pc:chgData name="Danny Young" userId="cb0f4ce2-eb4f-479e-8e8f-3beb257e632f" providerId="ADAL" clId="{47B6F5EE-796C-44EC-93C3-A8BB6DF8E9E6}" dt="2024-02-27T01:20:09.995" v="12"/>
        <pc:sldMkLst>
          <pc:docMk/>
          <pc:sldMk cId="0" sldId="266"/>
        </pc:sldMkLst>
      </pc:sldChg>
      <pc:sldChg chg="replTag">
        <pc:chgData name="Danny Young" userId="cb0f4ce2-eb4f-479e-8e8f-3beb257e632f" providerId="ADAL" clId="{47B6F5EE-796C-44EC-93C3-A8BB6DF8E9E6}" dt="2024-02-27T01:20:09.995" v="5"/>
        <pc:sldMkLst>
          <pc:docMk/>
          <pc:sldMk cId="0" sldId="268"/>
        </pc:sldMkLst>
      </pc:sldChg>
      <pc:sldChg chg="replTag">
        <pc:chgData name="Danny Young" userId="cb0f4ce2-eb4f-479e-8e8f-3beb257e632f" providerId="ADAL" clId="{47B6F5EE-796C-44EC-93C3-A8BB6DF8E9E6}" dt="2024-02-27T01:20:09.993" v="1"/>
        <pc:sldMkLst>
          <pc:docMk/>
          <pc:sldMk cId="0" sldId="272"/>
        </pc:sldMkLst>
      </pc:sldChg>
      <pc:sldChg chg="replTag">
        <pc:chgData name="Danny Young" userId="cb0f4ce2-eb4f-479e-8e8f-3beb257e632f" providerId="ADAL" clId="{47B6F5EE-796C-44EC-93C3-A8BB6DF8E9E6}" dt="2024-02-27T01:20:09.995" v="4"/>
        <pc:sldMkLst>
          <pc:docMk/>
          <pc:sldMk cId="0" sldId="273"/>
        </pc:sldMkLst>
      </pc:sldChg>
      <pc:sldChg chg="replTag">
        <pc:chgData name="Danny Young" userId="cb0f4ce2-eb4f-479e-8e8f-3beb257e632f" providerId="ADAL" clId="{47B6F5EE-796C-44EC-93C3-A8BB6DF8E9E6}" dt="2024-02-27T01:20:09.995" v="6"/>
        <pc:sldMkLst>
          <pc:docMk/>
          <pc:sldMk cId="0" sldId="274"/>
        </pc:sldMkLst>
      </pc:sldChg>
      <pc:sldChg chg="replTag">
        <pc:chgData name="Danny Young" userId="cb0f4ce2-eb4f-479e-8e8f-3beb257e632f" providerId="ADAL" clId="{47B6F5EE-796C-44EC-93C3-A8BB6DF8E9E6}" dt="2024-02-27T01:20:09.995" v="9"/>
        <pc:sldMkLst>
          <pc:docMk/>
          <pc:sldMk cId="0" sldId="275"/>
        </pc:sldMkLst>
      </pc:sldChg>
      <pc:sldChg chg="replTag">
        <pc:chgData name="Danny Young" userId="cb0f4ce2-eb4f-479e-8e8f-3beb257e632f" providerId="ADAL" clId="{47B6F5EE-796C-44EC-93C3-A8BB6DF8E9E6}" dt="2024-02-27T01:20:10.005" v="20"/>
        <pc:sldMkLst>
          <pc:docMk/>
          <pc:sldMk cId="0" sldId="277"/>
        </pc:sldMkLst>
      </pc:sldChg>
      <pc:sldChg chg="replTag">
        <pc:chgData name="Danny Young" userId="cb0f4ce2-eb4f-479e-8e8f-3beb257e632f" providerId="ADAL" clId="{47B6F5EE-796C-44EC-93C3-A8BB6DF8E9E6}" dt="2024-02-27T01:20:10.005" v="22"/>
        <pc:sldMkLst>
          <pc:docMk/>
          <pc:sldMk cId="0" sldId="278"/>
        </pc:sldMkLst>
      </pc:sldChg>
      <pc:sldChg chg="replTag">
        <pc:chgData name="Danny Young" userId="cb0f4ce2-eb4f-479e-8e8f-3beb257e632f" providerId="ADAL" clId="{47B6F5EE-796C-44EC-93C3-A8BB6DF8E9E6}" dt="2024-02-27T01:20:09.995" v="2"/>
        <pc:sldMkLst>
          <pc:docMk/>
          <pc:sldMk cId="0" sldId="279"/>
        </pc:sldMkLst>
      </pc:sldChg>
      <pc:sldChg chg="replTag">
        <pc:chgData name="Danny Young" userId="cb0f4ce2-eb4f-479e-8e8f-3beb257e632f" providerId="ADAL" clId="{47B6F5EE-796C-44EC-93C3-A8BB6DF8E9E6}" dt="2024-02-27T01:20:10.005" v="24"/>
        <pc:sldMkLst>
          <pc:docMk/>
          <pc:sldMk cId="0" sldId="280"/>
        </pc:sldMkLst>
      </pc:sldChg>
      <pc:sldChg chg="replTag">
        <pc:chgData name="Danny Young" userId="cb0f4ce2-eb4f-479e-8e8f-3beb257e632f" providerId="ADAL" clId="{47B6F5EE-796C-44EC-93C3-A8BB6DF8E9E6}" dt="2024-02-27T01:20:09.995" v="14"/>
        <pc:sldMkLst>
          <pc:docMk/>
          <pc:sldMk cId="0" sldId="282"/>
        </pc:sldMkLst>
      </pc:sldChg>
      <pc:sldChg chg="replTag">
        <pc:chgData name="Danny Young" userId="cb0f4ce2-eb4f-479e-8e8f-3beb257e632f" providerId="ADAL" clId="{47B6F5EE-796C-44EC-93C3-A8BB6DF8E9E6}" dt="2024-02-27T01:20:09.995" v="15"/>
        <pc:sldMkLst>
          <pc:docMk/>
          <pc:sldMk cId="0" sldId="283"/>
        </pc:sldMkLst>
      </pc:sldChg>
      <pc:sldChg chg="replTag">
        <pc:chgData name="Danny Young" userId="cb0f4ce2-eb4f-479e-8e8f-3beb257e632f" providerId="ADAL" clId="{47B6F5EE-796C-44EC-93C3-A8BB6DF8E9E6}" dt="2024-02-27T01:20:10.003" v="17"/>
        <pc:sldMkLst>
          <pc:docMk/>
          <pc:sldMk cId="0" sldId="284"/>
        </pc:sldMkLst>
      </pc:sldChg>
      <pc:sldChg chg="replTag">
        <pc:chgData name="Danny Young" userId="cb0f4ce2-eb4f-479e-8e8f-3beb257e632f" providerId="ADAL" clId="{47B6F5EE-796C-44EC-93C3-A8BB6DF8E9E6}" dt="2024-02-27T01:20:10.005" v="21"/>
        <pc:sldMkLst>
          <pc:docMk/>
          <pc:sldMk cId="0" sldId="285"/>
        </pc:sldMkLst>
      </pc:sldChg>
      <pc:sldChg chg="replTag">
        <pc:chgData name="Danny Young" userId="cb0f4ce2-eb4f-479e-8e8f-3beb257e632f" providerId="ADAL" clId="{47B6F5EE-796C-44EC-93C3-A8BB6DF8E9E6}" dt="2024-02-27T01:20:10.005" v="23"/>
        <pc:sldMkLst>
          <pc:docMk/>
          <pc:sldMk cId="0" sldId="286"/>
        </pc:sldMkLst>
      </pc:sldChg>
      <pc:sldChg chg="replTag">
        <pc:chgData name="Danny Young" userId="cb0f4ce2-eb4f-479e-8e8f-3beb257e632f" providerId="ADAL" clId="{47B6F5EE-796C-44EC-93C3-A8BB6DF8E9E6}" dt="2024-02-27T01:20:09.995" v="7"/>
        <pc:sldMkLst>
          <pc:docMk/>
          <pc:sldMk cId="3609020490" sldId="287"/>
        </pc:sldMkLst>
      </pc:sldChg>
      <pc:sldChg chg="replTag">
        <pc:chgData name="Danny Young" userId="cb0f4ce2-eb4f-479e-8e8f-3beb257e632f" providerId="ADAL" clId="{47B6F5EE-796C-44EC-93C3-A8BB6DF8E9E6}" dt="2024-02-27T01:20:09.995" v="8"/>
        <pc:sldMkLst>
          <pc:docMk/>
          <pc:sldMk cId="1795940241" sldId="288"/>
        </pc:sldMkLst>
      </pc:sldChg>
      <pc:sldChg chg="replTag">
        <pc:chgData name="Danny Young" userId="cb0f4ce2-eb4f-479e-8e8f-3beb257e632f" providerId="ADAL" clId="{47B6F5EE-796C-44EC-93C3-A8BB6DF8E9E6}" dt="2024-02-27T01:20:09.995" v="11"/>
        <pc:sldMkLst>
          <pc:docMk/>
          <pc:sldMk cId="1788419474" sldId="289"/>
        </pc:sldMkLst>
      </pc:sldChg>
      <pc:sldChg chg="replTag">
        <pc:chgData name="Danny Young" userId="cb0f4ce2-eb4f-479e-8e8f-3beb257e632f" providerId="ADAL" clId="{47B6F5EE-796C-44EC-93C3-A8BB6DF8E9E6}" dt="2024-02-27T01:20:10.003" v="18"/>
        <pc:sldMkLst>
          <pc:docMk/>
          <pc:sldMk cId="387395864" sldId="290"/>
        </pc:sldMkLst>
      </pc:sldChg>
      <pc:sldChg chg="replTag">
        <pc:chgData name="Danny Young" userId="cb0f4ce2-eb4f-479e-8e8f-3beb257e632f" providerId="ADAL" clId="{47B6F5EE-796C-44EC-93C3-A8BB6DF8E9E6}" dt="2024-02-27T01:20:10.005" v="25"/>
        <pc:sldMkLst>
          <pc:docMk/>
          <pc:sldMk cId="2809330216" sldId="291"/>
        </pc:sldMkLst>
      </pc:sldChg>
      <pc:sldChg chg="replTag">
        <pc:chgData name="Danny Young" userId="cb0f4ce2-eb4f-479e-8e8f-3beb257e632f" providerId="ADAL" clId="{47B6F5EE-796C-44EC-93C3-A8BB6DF8E9E6}" dt="2024-02-27T01:20:10.005" v="26"/>
        <pc:sldMkLst>
          <pc:docMk/>
          <pc:sldMk cId="2964502352" sldId="292"/>
        </pc:sldMkLst>
      </pc:sldChg>
      <pc:sldChg chg="replTag">
        <pc:chgData name="Danny Young" userId="cb0f4ce2-eb4f-479e-8e8f-3beb257e632f" providerId="ADAL" clId="{47B6F5EE-796C-44EC-93C3-A8BB6DF8E9E6}" dt="2024-02-27T01:20:10.005" v="27"/>
        <pc:sldMkLst>
          <pc:docMk/>
          <pc:sldMk cId="1497675817" sldId="29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22:09:52.698"/>
    </inkml:context>
    <inkml:brush xml:id="br0">
      <inkml:brushProperty name="width" value="0.05" units="cm"/>
      <inkml:brushProperty name="height" value="0.05" units="cm"/>
    </inkml:brush>
  </inkml:definitions>
  <inkml:trace contextRef="#ctx0" brushRef="#br0">32 1 11883,'-23'0'64,"15"0"-160,19 3-2801,12 2 1665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22:09:53.279"/>
    </inkml:context>
    <inkml:brush xml:id="br0">
      <inkml:brushProperty name="width" value="0.05" units="cm"/>
      <inkml:brushProperty name="height" value="0.05" units="cm"/>
    </inkml:brush>
  </inkml:definitions>
  <inkml:trace contextRef="#ctx0" brushRef="#br0">30 22 13731,'-13'-12'480,"-4"3"368,35 10-2176,13 7-1705,11 10 1753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86DE3-080D-467A-992D-919B7CF9C9A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CA"/>
          </a:p>
        </p:txBody>
      </p:sp>
      <p:sp>
        <p:nvSpPr>
          <p:cNvPr id="3" name="Date Placeholder 2">
            <a:extLst>
              <a:ext uri="{FF2B5EF4-FFF2-40B4-BE49-F238E27FC236}">
                <a16:creationId xmlns:a16="http://schemas.microsoft.com/office/drawing/2014/main" id="{49FFD1A1-F1BE-417F-BDB9-66EF6E687A6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B270C63B-9BE3-4826-AA00-0042652C64A0}" type="datetimeFigureOut">
              <a:rPr lang="en-CA"/>
              <a:pPr>
                <a:defRPr/>
              </a:pPr>
              <a:t>2024-02-26</a:t>
            </a:fld>
            <a:endParaRPr lang="en-CA"/>
          </a:p>
        </p:txBody>
      </p:sp>
      <p:sp>
        <p:nvSpPr>
          <p:cNvPr id="4" name="Slide Image Placeholder 3">
            <a:extLst>
              <a:ext uri="{FF2B5EF4-FFF2-40B4-BE49-F238E27FC236}">
                <a16:creationId xmlns:a16="http://schemas.microsoft.com/office/drawing/2014/main" id="{1BD80311-C6C1-4F4C-9C17-E389063A219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81B0E22C-B168-427A-8E1E-EE777BB107B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444F6EE1-7506-4F38-89F5-FCD382FC405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CA"/>
          </a:p>
        </p:txBody>
      </p:sp>
      <p:sp>
        <p:nvSpPr>
          <p:cNvPr id="7" name="Slide Number Placeholder 6">
            <a:extLst>
              <a:ext uri="{FF2B5EF4-FFF2-40B4-BE49-F238E27FC236}">
                <a16:creationId xmlns:a16="http://schemas.microsoft.com/office/drawing/2014/main" id="{79EA121A-EA63-4561-AC25-21635D97BB4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49C7F7A-125D-4AED-9FFC-B7B52369BEDA}"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74C0836-D895-4CE4-819B-04E5320600C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37414DD-A876-469F-B420-67E21C9F30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97065133-4406-4F81-A063-C0CD378C1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B831BE-05AA-41D0-AAB8-07C8EE09F6A6}" type="slidenum">
              <a:rPr lang="en-CA" altLang="en-US"/>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10</a:t>
            </a:fld>
            <a:endParaRPr lang="en-CA" altLang="en-US"/>
          </a:p>
        </p:txBody>
      </p:sp>
    </p:spTree>
    <p:extLst>
      <p:ext uri="{BB962C8B-B14F-4D97-AF65-F5344CB8AC3E}">
        <p14:creationId xmlns:p14="http://schemas.microsoft.com/office/powerpoint/2010/main" val="369797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72C32A6-792E-4868-882B-F7673151308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0BEB5B7-025D-4650-8878-BE10946141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2532" name="Slide Number Placeholder 3">
            <a:extLst>
              <a:ext uri="{FF2B5EF4-FFF2-40B4-BE49-F238E27FC236}">
                <a16:creationId xmlns:a16="http://schemas.microsoft.com/office/drawing/2014/main" id="{91184A27-9F53-49E2-8BF6-76E3518BB6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33763A-9DF0-4B12-B1E4-B0065AC0D4FE}" type="slidenum">
              <a:rPr lang="en-CA" altLang="en-US"/>
              <a:pPr/>
              <a:t>11</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12</a:t>
            </a:fld>
            <a:endParaRPr lang="en-CA" altLang="en-US"/>
          </a:p>
        </p:txBody>
      </p:sp>
    </p:spTree>
    <p:extLst>
      <p:ext uri="{BB962C8B-B14F-4D97-AF65-F5344CB8AC3E}">
        <p14:creationId xmlns:p14="http://schemas.microsoft.com/office/powerpoint/2010/main" val="406423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9A5DF2D-D8E3-4299-B000-A0B9CF99C8F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EFAE604-4596-4285-8DF2-A22CCC2A33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5604" name="Slide Number Placeholder 3">
            <a:extLst>
              <a:ext uri="{FF2B5EF4-FFF2-40B4-BE49-F238E27FC236}">
                <a16:creationId xmlns:a16="http://schemas.microsoft.com/office/drawing/2014/main" id="{71E4B309-17B3-499D-AB1A-E00A16B18D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64C3C2-0383-4F70-856B-14140750455F}" type="slidenum">
              <a:rPr lang="en-CA" altLang="en-US"/>
              <a:pPr/>
              <a:t>13</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ECCCE85-D593-47ED-9219-C2F03F09109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8452481-5F5A-499B-8B6C-A152649DCE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7652" name="Slide Number Placeholder 3">
            <a:extLst>
              <a:ext uri="{FF2B5EF4-FFF2-40B4-BE49-F238E27FC236}">
                <a16:creationId xmlns:a16="http://schemas.microsoft.com/office/drawing/2014/main" id="{7492872B-0F60-49FA-BD44-DA36EA2CE6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C1B173-E723-492B-835A-1C3516D46C6F}" type="slidenum">
              <a:rPr lang="en-CA" altLang="en-US"/>
              <a:pPr/>
              <a:t>14</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15</a:t>
            </a:fld>
            <a:endParaRPr lang="en-CA" altLang="en-US"/>
          </a:p>
        </p:txBody>
      </p:sp>
    </p:spTree>
    <p:extLst>
      <p:ext uri="{BB962C8B-B14F-4D97-AF65-F5344CB8AC3E}">
        <p14:creationId xmlns:p14="http://schemas.microsoft.com/office/powerpoint/2010/main" val="271266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16</a:t>
            </a:fld>
            <a:endParaRPr lang="en-CA" altLang="en-US"/>
          </a:p>
        </p:txBody>
      </p:sp>
    </p:spTree>
    <p:extLst>
      <p:ext uri="{BB962C8B-B14F-4D97-AF65-F5344CB8AC3E}">
        <p14:creationId xmlns:p14="http://schemas.microsoft.com/office/powerpoint/2010/main" val="1312992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761DB32-CF13-4533-858E-0D5B0BDA3C3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4EEDC1A-CC23-462E-82BC-2D4601A679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1748" name="Slide Number Placeholder 3">
            <a:extLst>
              <a:ext uri="{FF2B5EF4-FFF2-40B4-BE49-F238E27FC236}">
                <a16:creationId xmlns:a16="http://schemas.microsoft.com/office/drawing/2014/main" id="{42AE92FD-E8BA-4142-87E3-A90B1C5284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AB0AEC-1121-4577-AABF-6FC12580F051}" type="slidenum">
              <a:rPr lang="en-CA" altLang="en-US"/>
              <a:pPr/>
              <a:t>17</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18</a:t>
            </a:fld>
            <a:endParaRPr lang="en-CA" altLang="en-US"/>
          </a:p>
        </p:txBody>
      </p:sp>
    </p:spTree>
    <p:extLst>
      <p:ext uri="{BB962C8B-B14F-4D97-AF65-F5344CB8AC3E}">
        <p14:creationId xmlns:p14="http://schemas.microsoft.com/office/powerpoint/2010/main" val="1365147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19</a:t>
            </a:fld>
            <a:endParaRPr lang="en-CA" altLang="en-US"/>
          </a:p>
        </p:txBody>
      </p:sp>
    </p:spTree>
    <p:extLst>
      <p:ext uri="{BB962C8B-B14F-4D97-AF65-F5344CB8AC3E}">
        <p14:creationId xmlns:p14="http://schemas.microsoft.com/office/powerpoint/2010/main" val="292864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72F1113-C84B-4E1D-9241-5AF3430FF133}"/>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6116610-BD9F-4D4D-8885-672C0A3FB4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2292" name="Slide Number Placeholder 3">
            <a:extLst>
              <a:ext uri="{FF2B5EF4-FFF2-40B4-BE49-F238E27FC236}">
                <a16:creationId xmlns:a16="http://schemas.microsoft.com/office/drawing/2014/main" id="{6607A574-4AC5-4222-B04E-5DA229B1EF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1444E1-6AC7-40E7-9E81-62B8108D755C}" type="slidenum">
              <a:rPr lang="en-CA" altLang="en-US"/>
              <a:pPr/>
              <a:t>2</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56CF3E3-AB5D-4496-9845-77186B0F09B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F6A1180-C6F7-4C82-9D4A-74EC955894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4820" name="Slide Number Placeholder 3">
            <a:extLst>
              <a:ext uri="{FF2B5EF4-FFF2-40B4-BE49-F238E27FC236}">
                <a16:creationId xmlns:a16="http://schemas.microsoft.com/office/drawing/2014/main" id="{9DBF5408-A3C3-4C48-9EC9-72D0C812AB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CAD1D2-3684-4615-B16E-05AD7C9E61CA}" type="slidenum">
              <a:rPr lang="en-CA" altLang="en-US"/>
              <a:pPr/>
              <a:t>20</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65DBA65-0CFC-49FE-8329-388B17453BD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B498FB5-03E5-412A-83FC-AECB46D142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6868" name="Slide Number Placeholder 3">
            <a:extLst>
              <a:ext uri="{FF2B5EF4-FFF2-40B4-BE49-F238E27FC236}">
                <a16:creationId xmlns:a16="http://schemas.microsoft.com/office/drawing/2014/main" id="{9CCEEA75-12A0-4509-BA23-5F385740C6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DE0D74-624A-4E3A-807A-2952A6B365BB}" type="slidenum">
              <a:rPr lang="en-CA" altLang="en-US"/>
              <a:pPr/>
              <a:t>21</a:t>
            </a:fld>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22</a:t>
            </a:fld>
            <a:endParaRPr lang="en-CA" altLang="en-US"/>
          </a:p>
        </p:txBody>
      </p:sp>
    </p:spTree>
    <p:extLst>
      <p:ext uri="{BB962C8B-B14F-4D97-AF65-F5344CB8AC3E}">
        <p14:creationId xmlns:p14="http://schemas.microsoft.com/office/powerpoint/2010/main" val="3411059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23</a:t>
            </a:fld>
            <a:endParaRPr lang="en-CA" altLang="en-US"/>
          </a:p>
        </p:txBody>
      </p:sp>
    </p:spTree>
    <p:extLst>
      <p:ext uri="{BB962C8B-B14F-4D97-AF65-F5344CB8AC3E}">
        <p14:creationId xmlns:p14="http://schemas.microsoft.com/office/powerpoint/2010/main" val="2712419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24</a:t>
            </a:fld>
            <a:endParaRPr lang="en-CA" altLang="en-US"/>
          </a:p>
        </p:txBody>
      </p:sp>
    </p:spTree>
    <p:extLst>
      <p:ext uri="{BB962C8B-B14F-4D97-AF65-F5344CB8AC3E}">
        <p14:creationId xmlns:p14="http://schemas.microsoft.com/office/powerpoint/2010/main" val="4061419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25</a:t>
            </a:fld>
            <a:endParaRPr lang="en-CA" altLang="en-US"/>
          </a:p>
        </p:txBody>
      </p:sp>
    </p:spTree>
    <p:extLst>
      <p:ext uri="{BB962C8B-B14F-4D97-AF65-F5344CB8AC3E}">
        <p14:creationId xmlns:p14="http://schemas.microsoft.com/office/powerpoint/2010/main" val="3473558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26</a:t>
            </a:fld>
            <a:endParaRPr lang="en-CA" altLang="en-US"/>
          </a:p>
        </p:txBody>
      </p:sp>
    </p:spTree>
    <p:extLst>
      <p:ext uri="{BB962C8B-B14F-4D97-AF65-F5344CB8AC3E}">
        <p14:creationId xmlns:p14="http://schemas.microsoft.com/office/powerpoint/2010/main" val="1548264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27</a:t>
            </a:fld>
            <a:endParaRPr lang="en-CA" altLang="en-US"/>
          </a:p>
        </p:txBody>
      </p:sp>
    </p:spTree>
    <p:extLst>
      <p:ext uri="{BB962C8B-B14F-4D97-AF65-F5344CB8AC3E}">
        <p14:creationId xmlns:p14="http://schemas.microsoft.com/office/powerpoint/2010/main" val="57037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28</a:t>
            </a:fld>
            <a:endParaRPr lang="en-CA" altLang="en-US"/>
          </a:p>
        </p:txBody>
      </p:sp>
    </p:spTree>
    <p:extLst>
      <p:ext uri="{BB962C8B-B14F-4D97-AF65-F5344CB8AC3E}">
        <p14:creationId xmlns:p14="http://schemas.microsoft.com/office/powerpoint/2010/main" val="194610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3</a:t>
            </a:fld>
            <a:endParaRPr lang="en-CA" altLang="en-US"/>
          </a:p>
        </p:txBody>
      </p:sp>
    </p:spTree>
    <p:extLst>
      <p:ext uri="{BB962C8B-B14F-4D97-AF65-F5344CB8AC3E}">
        <p14:creationId xmlns:p14="http://schemas.microsoft.com/office/powerpoint/2010/main" val="323277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0300496-45E3-4C8C-9E71-808C3ADB1AD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311911A-2EC3-4AF3-B2AE-8E97AABFFA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5364" name="Slide Number Placeholder 3">
            <a:extLst>
              <a:ext uri="{FF2B5EF4-FFF2-40B4-BE49-F238E27FC236}">
                <a16:creationId xmlns:a16="http://schemas.microsoft.com/office/drawing/2014/main" id="{B063541E-1232-4D04-B605-54F710861F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E50603-BAB0-4989-9694-4236A42B1D21}" type="slidenum">
              <a:rPr lang="en-CA" altLang="en-US"/>
              <a:pPr/>
              <a:t>4</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5</a:t>
            </a:fld>
            <a:endParaRPr lang="en-CA" altLang="en-US"/>
          </a:p>
        </p:txBody>
      </p:sp>
    </p:spTree>
    <p:extLst>
      <p:ext uri="{BB962C8B-B14F-4D97-AF65-F5344CB8AC3E}">
        <p14:creationId xmlns:p14="http://schemas.microsoft.com/office/powerpoint/2010/main" val="56660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ED34B11-2041-4734-B95F-4CB139DC6E9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E14E8CF-D1A1-45B4-BEC8-425E14CFA0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8436" name="Slide Number Placeholder 3">
            <a:extLst>
              <a:ext uri="{FF2B5EF4-FFF2-40B4-BE49-F238E27FC236}">
                <a16:creationId xmlns:a16="http://schemas.microsoft.com/office/drawing/2014/main" id="{198AAF49-6DBD-43AC-AAF4-0380AD9DA2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D11AFD-21E4-4EF8-90D8-19D2E109CFEB}" type="slidenum">
              <a:rPr lang="en-CA" altLang="en-US"/>
              <a:pPr/>
              <a:t>6</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7</a:t>
            </a:fld>
            <a:endParaRPr lang="en-CA" altLang="en-US"/>
          </a:p>
        </p:txBody>
      </p:sp>
    </p:spTree>
    <p:extLst>
      <p:ext uri="{BB962C8B-B14F-4D97-AF65-F5344CB8AC3E}">
        <p14:creationId xmlns:p14="http://schemas.microsoft.com/office/powerpoint/2010/main" val="15221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8</a:t>
            </a:fld>
            <a:endParaRPr lang="en-CA" altLang="en-US"/>
          </a:p>
        </p:txBody>
      </p:sp>
    </p:spTree>
    <p:extLst>
      <p:ext uri="{BB962C8B-B14F-4D97-AF65-F5344CB8AC3E}">
        <p14:creationId xmlns:p14="http://schemas.microsoft.com/office/powerpoint/2010/main" val="137256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9C7F7A-125D-4AED-9FFC-B7B52369BEDA}" type="slidenum">
              <a:rPr lang="en-CA" altLang="en-US" smtClean="0"/>
              <a:pPr/>
              <a:t>9</a:t>
            </a:fld>
            <a:endParaRPr lang="en-CA" altLang="en-US"/>
          </a:p>
        </p:txBody>
      </p:sp>
    </p:spTree>
    <p:extLst>
      <p:ext uri="{BB962C8B-B14F-4D97-AF65-F5344CB8AC3E}">
        <p14:creationId xmlns:p14="http://schemas.microsoft.com/office/powerpoint/2010/main" val="390006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1B7A65-A004-47B7-B404-4C9561681BE3}"/>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3D90AD16-E7A3-404B-A5F3-5E3F9A711B17}"/>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463CD95-BCC5-4913-B810-1D3B32F968AD}"/>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12D37F8F-88F8-4EF0-BC0F-1072098B05D6}"/>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D43B81BA-18D1-47B5-A518-5D4A249EBAE5}"/>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2FA301D2-9A09-4DDD-A199-069B01AB571F}"/>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24B76C19-2339-423F-AC45-92F1CC6B16AD}"/>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F655CB76-A471-4262-B166-198A543A3F17}"/>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30AE3CC9-32C7-483A-BF16-C10575BCC00D}"/>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56DC58D8-09BB-46E5-9D5B-91AE336553FA}"/>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7DB46F0A-D249-4FBD-80C2-B36F8083D2DF}"/>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87D57803-9157-49A8-9DA4-EE64BEA31F9B}"/>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4E349EEB-1AE2-43BA-9EE2-9525C5F0BEF1}"/>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ECDA503A-87B9-4751-BDBD-7CAAFCC0E374}"/>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672862F1-5EE0-4A18-94E7-C1D2490EAC2A}"/>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974BE787-F253-4B66-BC66-B95BBA0AD722}"/>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8FF40D2F-B2A0-42F7-869D-C361435BB37D}"/>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8444A169-3B08-46FF-ACBB-811B9C3EBC98}" type="datetimeFigureOut">
              <a:rPr lang="en-CA"/>
              <a:pPr>
                <a:defRPr/>
              </a:pPr>
              <a:t>2024-02-26</a:t>
            </a:fld>
            <a:endParaRPr lang="en-CA"/>
          </a:p>
        </p:txBody>
      </p:sp>
      <p:sp>
        <p:nvSpPr>
          <p:cNvPr id="23" name="Footer Placeholder 16">
            <a:extLst>
              <a:ext uri="{FF2B5EF4-FFF2-40B4-BE49-F238E27FC236}">
                <a16:creationId xmlns:a16="http://schemas.microsoft.com/office/drawing/2014/main" id="{3D4CEF38-4632-4AE5-8317-F412B3F74221}"/>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53BC0CD0-CBD9-4030-AE71-945BEF13E05D}"/>
              </a:ext>
            </a:extLst>
          </p:cNvPr>
          <p:cNvSpPr>
            <a:spLocks noGrp="1"/>
          </p:cNvSpPr>
          <p:nvPr>
            <p:ph type="sldNum" sz="quarter" idx="12"/>
          </p:nvPr>
        </p:nvSpPr>
        <p:spPr bwMode="auto">
          <a:xfrm>
            <a:off x="1767417" y="4929189"/>
            <a:ext cx="812800" cy="517525"/>
          </a:xfrm>
        </p:spPr>
        <p:txBody>
          <a:bodyPr/>
          <a:lstStyle>
            <a:lvl1pPr>
              <a:defRPr/>
            </a:lvl1pPr>
          </a:lstStyle>
          <a:p>
            <a:fld id="{793AB3D4-FEBB-4D41-9C38-EA6801FEA180}" type="slidenum">
              <a:rPr lang="en-CA" altLang="en-US"/>
              <a:pPr/>
              <a:t>‹#›</a:t>
            </a:fld>
            <a:endParaRPr lang="en-CA" altLang="en-US"/>
          </a:p>
        </p:txBody>
      </p:sp>
    </p:spTree>
    <p:extLst>
      <p:ext uri="{BB962C8B-B14F-4D97-AF65-F5344CB8AC3E}">
        <p14:creationId xmlns:p14="http://schemas.microsoft.com/office/powerpoint/2010/main" val="10185063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A9F28BC6-4749-49BE-AC3D-998F87AFB5E0}"/>
              </a:ext>
            </a:extLst>
          </p:cNvPr>
          <p:cNvSpPr>
            <a:spLocks noGrp="1"/>
          </p:cNvSpPr>
          <p:nvPr>
            <p:ph type="dt" sz="half" idx="10"/>
          </p:nvPr>
        </p:nvSpPr>
        <p:spPr/>
        <p:txBody>
          <a:bodyPr/>
          <a:lstStyle>
            <a:lvl1pPr>
              <a:defRPr/>
            </a:lvl1pPr>
          </a:lstStyle>
          <a:p>
            <a:pPr>
              <a:defRPr/>
            </a:pPr>
            <a:fld id="{1D38142D-0BAC-4264-8ECF-02D1774849AD}" type="datetimeFigureOut">
              <a:rPr lang="en-CA"/>
              <a:pPr>
                <a:defRPr/>
              </a:pPr>
              <a:t>2024-02-26</a:t>
            </a:fld>
            <a:endParaRPr lang="en-CA"/>
          </a:p>
        </p:txBody>
      </p:sp>
      <p:sp>
        <p:nvSpPr>
          <p:cNvPr id="5" name="Footer Placeholder 2">
            <a:extLst>
              <a:ext uri="{FF2B5EF4-FFF2-40B4-BE49-F238E27FC236}">
                <a16:creationId xmlns:a16="http://schemas.microsoft.com/office/drawing/2014/main" id="{77228FAD-25FD-42E0-BDE7-0384B6174FF1}"/>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13BA1D0B-1A79-42F0-8540-963918A960DB}"/>
              </a:ext>
            </a:extLst>
          </p:cNvPr>
          <p:cNvSpPr>
            <a:spLocks noGrp="1"/>
          </p:cNvSpPr>
          <p:nvPr>
            <p:ph type="sldNum" sz="quarter" idx="12"/>
          </p:nvPr>
        </p:nvSpPr>
        <p:spPr/>
        <p:txBody>
          <a:bodyPr/>
          <a:lstStyle>
            <a:lvl1pPr>
              <a:defRPr/>
            </a:lvl1pPr>
          </a:lstStyle>
          <a:p>
            <a:fld id="{EE08C09F-5719-4423-82C1-6F3268854B0E}" type="slidenum">
              <a:rPr lang="en-CA" altLang="en-US"/>
              <a:pPr/>
              <a:t>‹#›</a:t>
            </a:fld>
            <a:endParaRPr lang="en-CA" altLang="en-US"/>
          </a:p>
        </p:txBody>
      </p:sp>
    </p:spTree>
    <p:extLst>
      <p:ext uri="{BB962C8B-B14F-4D97-AF65-F5344CB8AC3E}">
        <p14:creationId xmlns:p14="http://schemas.microsoft.com/office/powerpoint/2010/main" val="80443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783B947-DF3B-406A-A7D5-95484BB87B56}"/>
              </a:ext>
            </a:extLst>
          </p:cNvPr>
          <p:cNvSpPr>
            <a:spLocks noGrp="1"/>
          </p:cNvSpPr>
          <p:nvPr>
            <p:ph type="dt" sz="half" idx="10"/>
          </p:nvPr>
        </p:nvSpPr>
        <p:spPr/>
        <p:txBody>
          <a:bodyPr/>
          <a:lstStyle>
            <a:lvl1pPr>
              <a:defRPr/>
            </a:lvl1pPr>
          </a:lstStyle>
          <a:p>
            <a:pPr>
              <a:defRPr/>
            </a:pPr>
            <a:fld id="{660AE939-19DB-4A90-A4A6-C3FAF12B9D71}" type="datetimeFigureOut">
              <a:rPr lang="en-CA"/>
              <a:pPr>
                <a:defRPr/>
              </a:pPr>
              <a:t>2024-02-26</a:t>
            </a:fld>
            <a:endParaRPr lang="en-CA"/>
          </a:p>
        </p:txBody>
      </p:sp>
      <p:sp>
        <p:nvSpPr>
          <p:cNvPr id="5" name="Footer Placeholder 2">
            <a:extLst>
              <a:ext uri="{FF2B5EF4-FFF2-40B4-BE49-F238E27FC236}">
                <a16:creationId xmlns:a16="http://schemas.microsoft.com/office/drawing/2014/main" id="{8F3528F2-3AE1-4E24-A43B-29E7690AF08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B9D90BCE-2618-4FE5-AB86-F3B3262439DD}"/>
              </a:ext>
            </a:extLst>
          </p:cNvPr>
          <p:cNvSpPr>
            <a:spLocks noGrp="1"/>
          </p:cNvSpPr>
          <p:nvPr>
            <p:ph type="sldNum" sz="quarter" idx="12"/>
          </p:nvPr>
        </p:nvSpPr>
        <p:spPr/>
        <p:txBody>
          <a:bodyPr/>
          <a:lstStyle>
            <a:lvl1pPr>
              <a:defRPr/>
            </a:lvl1pPr>
          </a:lstStyle>
          <a:p>
            <a:fld id="{76FBE7F6-86AF-4E10-9DD2-5BC61CB29A7F}" type="slidenum">
              <a:rPr lang="en-CA" altLang="en-US"/>
              <a:pPr/>
              <a:t>‹#›</a:t>
            </a:fld>
            <a:endParaRPr lang="en-CA" altLang="en-US"/>
          </a:p>
        </p:txBody>
      </p:sp>
    </p:spTree>
    <p:extLst>
      <p:ext uri="{BB962C8B-B14F-4D97-AF65-F5344CB8AC3E}">
        <p14:creationId xmlns:p14="http://schemas.microsoft.com/office/powerpoint/2010/main" val="182396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CEEC8683-7912-4E4D-B8F1-F963748C8790}"/>
              </a:ext>
            </a:extLst>
          </p:cNvPr>
          <p:cNvSpPr>
            <a:spLocks noGrp="1"/>
          </p:cNvSpPr>
          <p:nvPr>
            <p:ph type="dt" sz="half" idx="10"/>
          </p:nvPr>
        </p:nvSpPr>
        <p:spPr/>
        <p:txBody>
          <a:bodyPr rtlCol="0"/>
          <a:lstStyle>
            <a:lvl1pPr>
              <a:defRPr/>
            </a:lvl1pPr>
          </a:lstStyle>
          <a:p>
            <a:pPr>
              <a:defRPr/>
            </a:pPr>
            <a:fld id="{61020ABD-BDC5-4EEA-A387-83537BC756DD}" type="datetimeFigureOut">
              <a:rPr lang="en-CA"/>
              <a:pPr>
                <a:defRPr/>
              </a:pPr>
              <a:t>2024-02-26</a:t>
            </a:fld>
            <a:endParaRPr lang="en-CA"/>
          </a:p>
        </p:txBody>
      </p:sp>
      <p:sp>
        <p:nvSpPr>
          <p:cNvPr id="5" name="Slide Number Placeholder 8">
            <a:extLst>
              <a:ext uri="{FF2B5EF4-FFF2-40B4-BE49-F238E27FC236}">
                <a16:creationId xmlns:a16="http://schemas.microsoft.com/office/drawing/2014/main" id="{270B2747-61F8-402A-9E37-3A252842FBB9}"/>
              </a:ext>
            </a:extLst>
          </p:cNvPr>
          <p:cNvSpPr>
            <a:spLocks noGrp="1"/>
          </p:cNvSpPr>
          <p:nvPr>
            <p:ph type="sldNum" sz="quarter" idx="11"/>
          </p:nvPr>
        </p:nvSpPr>
        <p:spPr/>
        <p:txBody>
          <a:bodyPr/>
          <a:lstStyle>
            <a:lvl1pPr>
              <a:defRPr/>
            </a:lvl1pPr>
          </a:lstStyle>
          <a:p>
            <a:fld id="{6C925FE0-ADE7-4579-838B-0D23182115F6}" type="slidenum">
              <a:rPr lang="en-CA" altLang="en-US"/>
              <a:pPr/>
              <a:t>‹#›</a:t>
            </a:fld>
            <a:endParaRPr lang="en-CA" altLang="en-US"/>
          </a:p>
        </p:txBody>
      </p:sp>
      <p:sp>
        <p:nvSpPr>
          <p:cNvPr id="6" name="Footer Placeholder 9">
            <a:extLst>
              <a:ext uri="{FF2B5EF4-FFF2-40B4-BE49-F238E27FC236}">
                <a16:creationId xmlns:a16="http://schemas.microsoft.com/office/drawing/2014/main" id="{D7DD35C4-2C33-4770-92B9-425DA1D87606}"/>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65831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7AFF3E-7B9B-42CB-AA6A-FC7FBE61B15E}"/>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F6E26F88-79DD-4D4A-8214-C11CC0BB7AB5}"/>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CDAA762-BA47-44C3-B603-F7C72B438E98}"/>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97E27CB-9AFC-411F-B47A-925B81A2C858}"/>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787645CC-D1F1-4DB5-A69E-8B95CF9D89CA}"/>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5E6DEEBE-BB5F-4E5B-A856-01264206C852}"/>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B70C9D07-41E6-4476-B3E9-32EDF8A2A9E7}"/>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6BE0A7DB-2524-48C2-AD23-703037B4A74F}"/>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2BE13576-BB1A-4868-B7B8-EEF42E5BA526}"/>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6FF1060F-F455-405C-9456-6CD8933C9309}"/>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526F4EA6-0D7C-400E-85F5-E6652D31EC16}"/>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40BD95BA-50C3-456E-B193-3CC48340364A}"/>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F9ABB3DD-9AA5-4BFC-996A-9F6064D105B7}"/>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BB9DC501-D95C-49C6-B0D2-0742F9F1F7B3}"/>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DB2B9E44-B7AA-4BF7-8147-D3455D0668D7}"/>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A5E809B0-B2BF-4684-B78C-864211BEFFEF}"/>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C1B6D024-0C2F-4440-BF5A-C77D141069AD}"/>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F3417F62-1A05-49D1-B3D4-42DF8B6224EB}" type="datetimeFigureOut">
              <a:rPr lang="en-CA"/>
              <a:pPr>
                <a:defRPr/>
              </a:pPr>
              <a:t>2024-02-26</a:t>
            </a:fld>
            <a:endParaRPr lang="en-CA"/>
          </a:p>
        </p:txBody>
      </p:sp>
      <p:sp>
        <p:nvSpPr>
          <p:cNvPr id="21" name="Footer Placeholder 4">
            <a:extLst>
              <a:ext uri="{FF2B5EF4-FFF2-40B4-BE49-F238E27FC236}">
                <a16:creationId xmlns:a16="http://schemas.microsoft.com/office/drawing/2014/main" id="{417A25B2-3377-43E9-A03B-27231B8FC9A6}"/>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DE66543C-1DB3-4178-8B2D-226C12C070F4}"/>
              </a:ext>
            </a:extLst>
          </p:cNvPr>
          <p:cNvSpPr>
            <a:spLocks noGrp="1"/>
          </p:cNvSpPr>
          <p:nvPr>
            <p:ph type="sldNum" sz="quarter" idx="12"/>
          </p:nvPr>
        </p:nvSpPr>
        <p:spPr bwMode="auto">
          <a:xfrm>
            <a:off x="1786467" y="4929189"/>
            <a:ext cx="812800" cy="517525"/>
          </a:xfrm>
        </p:spPr>
        <p:txBody>
          <a:bodyPr/>
          <a:lstStyle>
            <a:lvl1pPr>
              <a:defRPr/>
            </a:lvl1pPr>
          </a:lstStyle>
          <a:p>
            <a:fld id="{2E04C492-553B-46FE-B1AC-367B8FF0BC08}" type="slidenum">
              <a:rPr lang="en-CA" altLang="en-US"/>
              <a:pPr/>
              <a:t>‹#›</a:t>
            </a:fld>
            <a:endParaRPr lang="en-CA" altLang="en-US"/>
          </a:p>
        </p:txBody>
      </p:sp>
    </p:spTree>
    <p:extLst>
      <p:ext uri="{BB962C8B-B14F-4D97-AF65-F5344CB8AC3E}">
        <p14:creationId xmlns:p14="http://schemas.microsoft.com/office/powerpoint/2010/main" val="19171549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0E5C1AEF-45AC-4BF2-8708-C1E9297386B5}"/>
              </a:ext>
            </a:extLst>
          </p:cNvPr>
          <p:cNvSpPr>
            <a:spLocks noGrp="1"/>
          </p:cNvSpPr>
          <p:nvPr>
            <p:ph type="dt" sz="half" idx="10"/>
          </p:nvPr>
        </p:nvSpPr>
        <p:spPr/>
        <p:txBody>
          <a:bodyPr/>
          <a:lstStyle>
            <a:lvl1pPr>
              <a:defRPr/>
            </a:lvl1pPr>
          </a:lstStyle>
          <a:p>
            <a:pPr>
              <a:defRPr/>
            </a:pPr>
            <a:fld id="{D5941101-827E-4012-A947-7F125F992AFA}" type="datetimeFigureOut">
              <a:rPr lang="en-CA"/>
              <a:pPr>
                <a:defRPr/>
              </a:pPr>
              <a:t>2024-02-26</a:t>
            </a:fld>
            <a:endParaRPr lang="en-CA"/>
          </a:p>
        </p:txBody>
      </p:sp>
      <p:sp>
        <p:nvSpPr>
          <p:cNvPr id="6" name="Footer Placeholder 2">
            <a:extLst>
              <a:ext uri="{FF2B5EF4-FFF2-40B4-BE49-F238E27FC236}">
                <a16:creationId xmlns:a16="http://schemas.microsoft.com/office/drawing/2014/main" id="{AC6A9034-9CBD-4F89-BA76-A07E97CECF57}"/>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A08A0C30-1B18-443C-B3EF-9BED2351F1A0}"/>
              </a:ext>
            </a:extLst>
          </p:cNvPr>
          <p:cNvSpPr>
            <a:spLocks noGrp="1"/>
          </p:cNvSpPr>
          <p:nvPr>
            <p:ph type="sldNum" sz="quarter" idx="12"/>
          </p:nvPr>
        </p:nvSpPr>
        <p:spPr/>
        <p:txBody>
          <a:bodyPr/>
          <a:lstStyle>
            <a:lvl1pPr>
              <a:defRPr/>
            </a:lvl1pPr>
          </a:lstStyle>
          <a:p>
            <a:fld id="{70792FB8-F006-4450-899C-9A44A7280A16}" type="slidenum">
              <a:rPr lang="en-CA" altLang="en-US"/>
              <a:pPr/>
              <a:t>‹#›</a:t>
            </a:fld>
            <a:endParaRPr lang="en-CA" altLang="en-US"/>
          </a:p>
        </p:txBody>
      </p:sp>
    </p:spTree>
    <p:extLst>
      <p:ext uri="{BB962C8B-B14F-4D97-AF65-F5344CB8AC3E}">
        <p14:creationId xmlns:p14="http://schemas.microsoft.com/office/powerpoint/2010/main" val="77556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DEFAAFD4-B1D6-404E-844E-5B1D7E5AE79D}"/>
              </a:ext>
            </a:extLst>
          </p:cNvPr>
          <p:cNvSpPr>
            <a:spLocks noGrp="1"/>
          </p:cNvSpPr>
          <p:nvPr>
            <p:ph type="dt" sz="half" idx="10"/>
          </p:nvPr>
        </p:nvSpPr>
        <p:spPr/>
        <p:txBody>
          <a:bodyPr/>
          <a:lstStyle>
            <a:lvl1pPr>
              <a:defRPr/>
            </a:lvl1pPr>
          </a:lstStyle>
          <a:p>
            <a:pPr>
              <a:defRPr/>
            </a:pPr>
            <a:fld id="{4316093C-A13A-4599-A7D8-60575F472ABC}" type="datetimeFigureOut">
              <a:rPr lang="en-CA"/>
              <a:pPr>
                <a:defRPr/>
              </a:pPr>
              <a:t>2024-02-26</a:t>
            </a:fld>
            <a:endParaRPr lang="en-CA"/>
          </a:p>
        </p:txBody>
      </p:sp>
      <p:sp>
        <p:nvSpPr>
          <p:cNvPr id="8" name="Footer Placeholder 2">
            <a:extLst>
              <a:ext uri="{FF2B5EF4-FFF2-40B4-BE49-F238E27FC236}">
                <a16:creationId xmlns:a16="http://schemas.microsoft.com/office/drawing/2014/main" id="{F9D0CE00-C4CF-4D8A-9B2D-77750E4AD3A8}"/>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C298320B-D632-4712-8F39-A3194FBB262A}"/>
              </a:ext>
            </a:extLst>
          </p:cNvPr>
          <p:cNvSpPr>
            <a:spLocks noGrp="1"/>
          </p:cNvSpPr>
          <p:nvPr>
            <p:ph type="sldNum" sz="quarter" idx="12"/>
          </p:nvPr>
        </p:nvSpPr>
        <p:spPr/>
        <p:txBody>
          <a:bodyPr/>
          <a:lstStyle>
            <a:lvl1pPr>
              <a:defRPr/>
            </a:lvl1pPr>
          </a:lstStyle>
          <a:p>
            <a:fld id="{E76056FA-4163-4ADF-875E-E6245363743F}" type="slidenum">
              <a:rPr lang="en-CA" altLang="en-US"/>
              <a:pPr/>
              <a:t>‹#›</a:t>
            </a:fld>
            <a:endParaRPr lang="en-CA" altLang="en-US"/>
          </a:p>
        </p:txBody>
      </p:sp>
    </p:spTree>
    <p:extLst>
      <p:ext uri="{BB962C8B-B14F-4D97-AF65-F5344CB8AC3E}">
        <p14:creationId xmlns:p14="http://schemas.microsoft.com/office/powerpoint/2010/main" val="404529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0FACCB4B-6AEA-49D7-95BA-006119833940}"/>
              </a:ext>
            </a:extLst>
          </p:cNvPr>
          <p:cNvSpPr>
            <a:spLocks noGrp="1"/>
          </p:cNvSpPr>
          <p:nvPr>
            <p:ph type="dt" sz="half" idx="10"/>
          </p:nvPr>
        </p:nvSpPr>
        <p:spPr/>
        <p:txBody>
          <a:bodyPr rtlCol="0"/>
          <a:lstStyle>
            <a:lvl1pPr>
              <a:defRPr/>
            </a:lvl1pPr>
          </a:lstStyle>
          <a:p>
            <a:pPr>
              <a:defRPr/>
            </a:pPr>
            <a:fld id="{C65929C0-3C8E-4D60-9143-8BB977956752}" type="datetimeFigureOut">
              <a:rPr lang="en-CA"/>
              <a:pPr>
                <a:defRPr/>
              </a:pPr>
              <a:t>2024-02-26</a:t>
            </a:fld>
            <a:endParaRPr lang="en-CA"/>
          </a:p>
        </p:txBody>
      </p:sp>
      <p:sp>
        <p:nvSpPr>
          <p:cNvPr id="4" name="Slide Number Placeholder 6">
            <a:extLst>
              <a:ext uri="{FF2B5EF4-FFF2-40B4-BE49-F238E27FC236}">
                <a16:creationId xmlns:a16="http://schemas.microsoft.com/office/drawing/2014/main" id="{3691DDB6-8DD3-4686-A502-43B74DFBE333}"/>
              </a:ext>
            </a:extLst>
          </p:cNvPr>
          <p:cNvSpPr>
            <a:spLocks noGrp="1"/>
          </p:cNvSpPr>
          <p:nvPr>
            <p:ph type="sldNum" sz="quarter" idx="11"/>
          </p:nvPr>
        </p:nvSpPr>
        <p:spPr/>
        <p:txBody>
          <a:bodyPr/>
          <a:lstStyle>
            <a:lvl1pPr>
              <a:defRPr/>
            </a:lvl1pPr>
          </a:lstStyle>
          <a:p>
            <a:fld id="{F2E9189F-7547-4D13-8441-D141EF12073C}" type="slidenum">
              <a:rPr lang="en-CA" altLang="en-US"/>
              <a:pPr/>
              <a:t>‹#›</a:t>
            </a:fld>
            <a:endParaRPr lang="en-CA" altLang="en-US"/>
          </a:p>
        </p:txBody>
      </p:sp>
      <p:sp>
        <p:nvSpPr>
          <p:cNvPr id="5" name="Footer Placeholder 7">
            <a:extLst>
              <a:ext uri="{FF2B5EF4-FFF2-40B4-BE49-F238E27FC236}">
                <a16:creationId xmlns:a16="http://schemas.microsoft.com/office/drawing/2014/main" id="{661C542B-D134-481B-ADC6-CC75457CD7DC}"/>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881996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9A6A38A6-D1FA-4CA7-9212-00384814DCD2}"/>
              </a:ext>
            </a:extLst>
          </p:cNvPr>
          <p:cNvSpPr>
            <a:spLocks noGrp="1"/>
          </p:cNvSpPr>
          <p:nvPr>
            <p:ph type="dt" sz="half" idx="10"/>
          </p:nvPr>
        </p:nvSpPr>
        <p:spPr/>
        <p:txBody>
          <a:bodyPr/>
          <a:lstStyle>
            <a:lvl1pPr>
              <a:defRPr/>
            </a:lvl1pPr>
          </a:lstStyle>
          <a:p>
            <a:pPr>
              <a:defRPr/>
            </a:pPr>
            <a:fld id="{625C01D8-9C2C-4899-9A40-1E533E8DF5C5}" type="datetimeFigureOut">
              <a:rPr lang="en-CA"/>
              <a:pPr>
                <a:defRPr/>
              </a:pPr>
              <a:t>2024-02-26</a:t>
            </a:fld>
            <a:endParaRPr lang="en-CA"/>
          </a:p>
        </p:txBody>
      </p:sp>
      <p:sp>
        <p:nvSpPr>
          <p:cNvPr id="3" name="Footer Placeholder 2">
            <a:extLst>
              <a:ext uri="{FF2B5EF4-FFF2-40B4-BE49-F238E27FC236}">
                <a16:creationId xmlns:a16="http://schemas.microsoft.com/office/drawing/2014/main" id="{76B49C5E-827B-4019-9981-D5B6685C2AF0}"/>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D35CCC99-76C9-4D8D-B97B-674BA8CC1485}"/>
              </a:ext>
            </a:extLst>
          </p:cNvPr>
          <p:cNvSpPr>
            <a:spLocks noGrp="1"/>
          </p:cNvSpPr>
          <p:nvPr>
            <p:ph type="sldNum" sz="quarter" idx="12"/>
          </p:nvPr>
        </p:nvSpPr>
        <p:spPr/>
        <p:txBody>
          <a:bodyPr/>
          <a:lstStyle>
            <a:lvl1pPr>
              <a:defRPr/>
            </a:lvl1pPr>
          </a:lstStyle>
          <a:p>
            <a:fld id="{5C2DBEB1-C84A-46EB-AE60-6A4BCFA89F5C}" type="slidenum">
              <a:rPr lang="en-CA" altLang="en-US"/>
              <a:pPr/>
              <a:t>‹#›</a:t>
            </a:fld>
            <a:endParaRPr lang="en-CA" altLang="en-US"/>
          </a:p>
        </p:txBody>
      </p:sp>
    </p:spTree>
    <p:extLst>
      <p:ext uri="{BB962C8B-B14F-4D97-AF65-F5344CB8AC3E}">
        <p14:creationId xmlns:p14="http://schemas.microsoft.com/office/powerpoint/2010/main" val="275966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90386AF5-ED4D-4682-ADCD-8032329E6E26}"/>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474F107D-F4D0-4AB8-BC6A-9AF5B15A2B89}"/>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159F1C41-2E57-4B8E-8337-87DF2942C0FD}"/>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73349DAE-804D-48AF-828A-CD255A704F3F}"/>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A8A8D730-13D5-4C89-ACCC-7077DE1ABE75}"/>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509911B7-F378-46CF-96C8-D6C0EB3C5DA1}"/>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454DFBE7-2981-446A-8DDB-B1714C47FEBA}"/>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CECD8422-5DAD-4F7B-9989-3F57F5B5DB5B}"/>
              </a:ext>
            </a:extLst>
          </p:cNvPr>
          <p:cNvSpPr>
            <a:spLocks noGrp="1"/>
          </p:cNvSpPr>
          <p:nvPr>
            <p:ph type="dt" sz="half" idx="10"/>
          </p:nvPr>
        </p:nvSpPr>
        <p:spPr/>
        <p:txBody>
          <a:bodyPr rtlCol="0"/>
          <a:lstStyle>
            <a:lvl1pPr>
              <a:defRPr/>
            </a:lvl1pPr>
          </a:lstStyle>
          <a:p>
            <a:pPr>
              <a:defRPr/>
            </a:pPr>
            <a:fld id="{49F291AF-86F0-4602-BF48-0685D265DF3F}" type="datetimeFigureOut">
              <a:rPr lang="en-CA"/>
              <a:pPr>
                <a:defRPr/>
              </a:pPr>
              <a:t>2024-02-26</a:t>
            </a:fld>
            <a:endParaRPr lang="en-CA"/>
          </a:p>
        </p:txBody>
      </p:sp>
      <p:sp>
        <p:nvSpPr>
          <p:cNvPr id="13" name="Slide Number Placeholder 21">
            <a:extLst>
              <a:ext uri="{FF2B5EF4-FFF2-40B4-BE49-F238E27FC236}">
                <a16:creationId xmlns:a16="http://schemas.microsoft.com/office/drawing/2014/main" id="{892FAA0F-F6FB-4BF2-A2BE-2209D4E8DE15}"/>
              </a:ext>
            </a:extLst>
          </p:cNvPr>
          <p:cNvSpPr>
            <a:spLocks noGrp="1"/>
          </p:cNvSpPr>
          <p:nvPr>
            <p:ph type="sldNum" sz="quarter" idx="11"/>
          </p:nvPr>
        </p:nvSpPr>
        <p:spPr/>
        <p:txBody>
          <a:bodyPr/>
          <a:lstStyle>
            <a:lvl1pPr>
              <a:defRPr/>
            </a:lvl1pPr>
          </a:lstStyle>
          <a:p>
            <a:fld id="{023BB3E5-2B02-42D0-9B1F-5FA4E4BAD40B}" type="slidenum">
              <a:rPr lang="en-CA" altLang="en-US"/>
              <a:pPr/>
              <a:t>‹#›</a:t>
            </a:fld>
            <a:endParaRPr lang="en-CA" altLang="en-US"/>
          </a:p>
        </p:txBody>
      </p:sp>
      <p:sp>
        <p:nvSpPr>
          <p:cNvPr id="14" name="Footer Placeholder 22">
            <a:extLst>
              <a:ext uri="{FF2B5EF4-FFF2-40B4-BE49-F238E27FC236}">
                <a16:creationId xmlns:a16="http://schemas.microsoft.com/office/drawing/2014/main" id="{271D6399-AB74-4655-B640-F351A2BEC766}"/>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0317316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125D41B6-2D3B-4508-9545-80E5998F653B}"/>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F281FF83-98CD-45D4-B81E-CD750716C5DA}"/>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60352CD2-AC07-4C23-A980-4C0FB3F76AFF}"/>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41F88D1D-2C7E-4382-BBE2-C97FC68D18E4}"/>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A65A5970-A7B7-4B15-BE5A-4F315DE0DCC8}"/>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A7443FDB-C34C-48AD-9152-67AE14CC16E2}"/>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9BF8F496-149A-4A41-AF0B-E9817510AAA9}"/>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15DF4D05-A03F-4416-9E8E-BE3746D4E369}"/>
              </a:ext>
            </a:extLst>
          </p:cNvPr>
          <p:cNvSpPr>
            <a:spLocks noGrp="1"/>
          </p:cNvSpPr>
          <p:nvPr>
            <p:ph type="dt" sz="half" idx="10"/>
          </p:nvPr>
        </p:nvSpPr>
        <p:spPr/>
        <p:txBody>
          <a:bodyPr rtlCol="0"/>
          <a:lstStyle>
            <a:lvl1pPr>
              <a:defRPr/>
            </a:lvl1pPr>
          </a:lstStyle>
          <a:p>
            <a:pPr>
              <a:defRPr/>
            </a:pPr>
            <a:fld id="{F5F594BA-F0E3-44D0-AA66-5F1DF30C1F38}" type="datetimeFigureOut">
              <a:rPr lang="en-CA"/>
              <a:pPr>
                <a:defRPr/>
              </a:pPr>
              <a:t>2024-02-26</a:t>
            </a:fld>
            <a:endParaRPr lang="en-CA"/>
          </a:p>
        </p:txBody>
      </p:sp>
      <p:sp>
        <p:nvSpPr>
          <p:cNvPr id="13" name="Slide Number Placeholder 17">
            <a:extLst>
              <a:ext uri="{FF2B5EF4-FFF2-40B4-BE49-F238E27FC236}">
                <a16:creationId xmlns:a16="http://schemas.microsoft.com/office/drawing/2014/main" id="{6BC3CEC0-2B32-471D-A60A-06DC628B924F}"/>
              </a:ext>
            </a:extLst>
          </p:cNvPr>
          <p:cNvSpPr>
            <a:spLocks noGrp="1"/>
          </p:cNvSpPr>
          <p:nvPr>
            <p:ph type="sldNum" sz="quarter" idx="11"/>
          </p:nvPr>
        </p:nvSpPr>
        <p:spPr/>
        <p:txBody>
          <a:bodyPr/>
          <a:lstStyle>
            <a:lvl1pPr>
              <a:defRPr/>
            </a:lvl1pPr>
          </a:lstStyle>
          <a:p>
            <a:fld id="{42F46083-5F8E-40A1-8863-DC5003027938}" type="slidenum">
              <a:rPr lang="en-CA" altLang="en-US"/>
              <a:pPr/>
              <a:t>‹#›</a:t>
            </a:fld>
            <a:endParaRPr lang="en-CA" altLang="en-US"/>
          </a:p>
        </p:txBody>
      </p:sp>
      <p:sp>
        <p:nvSpPr>
          <p:cNvPr id="14" name="Footer Placeholder 20">
            <a:extLst>
              <a:ext uri="{FF2B5EF4-FFF2-40B4-BE49-F238E27FC236}">
                <a16:creationId xmlns:a16="http://schemas.microsoft.com/office/drawing/2014/main" id="{1938186B-D6A5-4B8B-9198-D1FCA8ADA92D}"/>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5146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F896C6DB-F673-48A2-90E1-5760FAED45B6}"/>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B3AE0A0D-DC93-443D-9041-BD9A4C3C9B45}"/>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8226A684-7FB6-45E7-BA09-926335B5638C}"/>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F35618D1-B3FD-4838-A5B0-2702EA435AD6}"/>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9A69A097-0214-4D16-9F55-8D34FD0FAD98}" type="datetimeFigureOut">
              <a:rPr lang="en-CA"/>
              <a:pPr>
                <a:defRPr/>
              </a:pPr>
              <a:t>2024-02-26</a:t>
            </a:fld>
            <a:endParaRPr lang="en-CA"/>
          </a:p>
        </p:txBody>
      </p:sp>
      <p:sp>
        <p:nvSpPr>
          <p:cNvPr id="3" name="Footer Placeholder 2">
            <a:extLst>
              <a:ext uri="{FF2B5EF4-FFF2-40B4-BE49-F238E27FC236}">
                <a16:creationId xmlns:a16="http://schemas.microsoft.com/office/drawing/2014/main" id="{A7FDA0C6-B57E-4FD4-B147-D43EFDC0D7A1}"/>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9268EF46-DBC3-4524-9DCC-4385C0ECED78}"/>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6CCFCB03-C3F8-4CE2-94D0-E62D44EF8D2F}"/>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F5591489-CDEA-4544-99F3-0F2FB7F19E67}"/>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83A440E0-674A-4577-B043-3B3611058DC3}"/>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81E3AE1A-5E66-4F79-8A43-DE36A52ECE06}"/>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288C6B5C-1020-4FAD-97F5-F105FA6B73D3}"/>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46D75E28-B6DB-4EE3-8F4C-EAD4D9AB0666}"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84" r:id="rId4"/>
    <p:sldLayoutId id="2147483985" r:id="rId5"/>
    <p:sldLayoutId id="2147483992" r:id="rId6"/>
    <p:sldLayoutId id="2147483986" r:id="rId7"/>
    <p:sldLayoutId id="2147483993" r:id="rId8"/>
    <p:sldLayoutId id="2147483994" r:id="rId9"/>
    <p:sldLayoutId id="2147483987" r:id="rId10"/>
    <p:sldLayoutId id="2147483988"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0.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oleObject" Target="../embeddings/oleObject25.bin"/><Relationship Id="rId5" Type="http://schemas.openxmlformats.org/officeDocument/2006/relationships/image" Target="../media/image30.wmf"/><Relationship Id="rId4" Type="http://schemas.openxmlformats.org/officeDocument/2006/relationships/oleObject" Target="../embeddings/oleObject24.bin"/><Relationship Id="rId9" Type="http://schemas.openxmlformats.org/officeDocument/2006/relationships/image" Target="../media/image32.wmf"/></Relationships>
</file>

<file path=ppt/slides/_rels/slide1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11.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4.wmf"/><Relationship Id="rId5" Type="http://schemas.openxmlformats.org/officeDocument/2006/relationships/oleObject" Target="../embeddings/oleObject27.bin"/><Relationship Id="rId10" Type="http://schemas.openxmlformats.org/officeDocument/2006/relationships/image" Target="../media/image36.wmf"/><Relationship Id="rId4" Type="http://schemas.openxmlformats.org/officeDocument/2006/relationships/image" Target="../media/image33.png"/><Relationship Id="rId9" Type="http://schemas.openxmlformats.org/officeDocument/2006/relationships/oleObject" Target="../embeddings/oleObject2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4.bin"/><Relationship Id="rId3" Type="http://schemas.openxmlformats.org/officeDocument/2006/relationships/notesSlide" Target="../notesSlides/notesSlide13.xml"/><Relationship Id="rId7" Type="http://schemas.openxmlformats.org/officeDocument/2006/relationships/oleObject" Target="../embeddings/oleObject31.bin"/><Relationship Id="rId12"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9.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41.wmf"/><Relationship Id="rId4" Type="http://schemas.openxmlformats.org/officeDocument/2006/relationships/image" Target="../media/image38.png"/><Relationship Id="rId9" Type="http://schemas.openxmlformats.org/officeDocument/2006/relationships/oleObject" Target="../embeddings/oleObject32.bin"/><Relationship Id="rId14" Type="http://schemas.openxmlformats.org/officeDocument/2006/relationships/image" Target="../media/image43.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4.wmf"/><Relationship Id="rId4"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1.wmf"/><Relationship Id="rId18" Type="http://schemas.openxmlformats.org/officeDocument/2006/relationships/oleObject" Target="../embeddings/oleObject43.bin"/><Relationship Id="rId26" Type="http://schemas.openxmlformats.org/officeDocument/2006/relationships/oleObject" Target="../embeddings/oleObject47.bin"/><Relationship Id="rId3" Type="http://schemas.openxmlformats.org/officeDocument/2006/relationships/notesSlide" Target="../notesSlides/notesSlide16.xml"/><Relationship Id="rId21" Type="http://schemas.openxmlformats.org/officeDocument/2006/relationships/image" Target="../media/image55.wmf"/><Relationship Id="rId7" Type="http://schemas.openxmlformats.org/officeDocument/2006/relationships/image" Target="../media/image48.wmf"/><Relationship Id="rId12" Type="http://schemas.openxmlformats.org/officeDocument/2006/relationships/oleObject" Target="../embeddings/oleObject40.bin"/><Relationship Id="rId17" Type="http://schemas.openxmlformats.org/officeDocument/2006/relationships/image" Target="../media/image53.wmf"/><Relationship Id="rId25" Type="http://schemas.openxmlformats.org/officeDocument/2006/relationships/image" Target="../media/image57.wmf"/><Relationship Id="rId2" Type="http://schemas.openxmlformats.org/officeDocument/2006/relationships/slideLayout" Target="../slideLayouts/slideLayout2.xml"/><Relationship Id="rId16" Type="http://schemas.openxmlformats.org/officeDocument/2006/relationships/oleObject" Target="../embeddings/oleObject42.bin"/><Relationship Id="rId20" Type="http://schemas.openxmlformats.org/officeDocument/2006/relationships/oleObject" Target="../embeddings/oleObject44.bin"/><Relationship Id="rId29" Type="http://schemas.openxmlformats.org/officeDocument/2006/relationships/image" Target="../media/image59.wmf"/><Relationship Id="rId1" Type="http://schemas.openxmlformats.org/officeDocument/2006/relationships/tags" Target="../tags/tag17.xml"/><Relationship Id="rId6" Type="http://schemas.openxmlformats.org/officeDocument/2006/relationships/oleObject" Target="../embeddings/oleObject37.bin"/><Relationship Id="rId11" Type="http://schemas.openxmlformats.org/officeDocument/2006/relationships/image" Target="../media/image50.wmf"/><Relationship Id="rId24" Type="http://schemas.openxmlformats.org/officeDocument/2006/relationships/oleObject" Target="../embeddings/oleObject46.bin"/><Relationship Id="rId5" Type="http://schemas.openxmlformats.org/officeDocument/2006/relationships/image" Target="../media/image47.wmf"/><Relationship Id="rId15" Type="http://schemas.openxmlformats.org/officeDocument/2006/relationships/image" Target="../media/image52.wmf"/><Relationship Id="rId23" Type="http://schemas.openxmlformats.org/officeDocument/2006/relationships/image" Target="../media/image56.wmf"/><Relationship Id="rId28" Type="http://schemas.openxmlformats.org/officeDocument/2006/relationships/oleObject" Target="../embeddings/oleObject48.bin"/><Relationship Id="rId10" Type="http://schemas.openxmlformats.org/officeDocument/2006/relationships/oleObject" Target="../embeddings/oleObject39.bin"/><Relationship Id="rId19" Type="http://schemas.openxmlformats.org/officeDocument/2006/relationships/image" Target="../media/image54.wmf"/><Relationship Id="rId31" Type="http://schemas.openxmlformats.org/officeDocument/2006/relationships/image" Target="../media/image60.wmf"/><Relationship Id="rId4" Type="http://schemas.openxmlformats.org/officeDocument/2006/relationships/oleObject" Target="../embeddings/oleObject36.bin"/><Relationship Id="rId9" Type="http://schemas.openxmlformats.org/officeDocument/2006/relationships/image" Target="../media/image49.wmf"/><Relationship Id="rId14" Type="http://schemas.openxmlformats.org/officeDocument/2006/relationships/oleObject" Target="../embeddings/oleObject41.bin"/><Relationship Id="rId22" Type="http://schemas.openxmlformats.org/officeDocument/2006/relationships/oleObject" Target="../embeddings/oleObject45.bin"/><Relationship Id="rId27" Type="http://schemas.openxmlformats.org/officeDocument/2006/relationships/image" Target="../media/image58.wmf"/><Relationship Id="rId30" Type="http://schemas.openxmlformats.org/officeDocument/2006/relationships/oleObject" Target="../embeddings/oleObject4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61.wmf"/><Relationship Id="rId4" Type="http://schemas.openxmlformats.org/officeDocument/2006/relationships/oleObject" Target="../embeddings/oleObject50.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22.xml"/><Relationship Id="rId7"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oleObject" Target="../embeddings/oleObject52.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64.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70.wmf"/><Relationship Id="rId3" Type="http://schemas.openxmlformats.org/officeDocument/2006/relationships/notesSlide" Target="../notesSlides/notesSlide23.xml"/><Relationship Id="rId7" Type="http://schemas.openxmlformats.org/officeDocument/2006/relationships/image" Target="../media/image67.wmf"/><Relationship Id="rId12"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oleObject" Target="../embeddings/oleObject56.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68.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4.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tags" Target="../tags/tag5.x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oleObject" Target="../embeddings/oleObject8.bin"/><Relationship Id="rId11" Type="http://schemas.openxmlformats.org/officeDocument/2006/relationships/image" Target="../media/image12.png"/><Relationship Id="rId5" Type="http://schemas.openxmlformats.org/officeDocument/2006/relationships/hyperlink" Target="https://youtu.be/5Ft5eZVJtPk" TargetMode="External"/><Relationship Id="rId10" Type="http://schemas.openxmlformats.org/officeDocument/2006/relationships/customXml" Target="../ink/ink2.xml"/><Relationship Id="rId4" Type="http://schemas.openxmlformats.org/officeDocument/2006/relationships/image" Target="../media/image9.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7.wmf"/><Relationship Id="rId18" Type="http://schemas.openxmlformats.org/officeDocument/2006/relationships/oleObject" Target="../embeddings/oleObject17.bin"/><Relationship Id="rId3" Type="http://schemas.openxmlformats.org/officeDocument/2006/relationships/notesSlide" Target="../notesSlides/notesSlide7.xml"/><Relationship Id="rId21" Type="http://schemas.openxmlformats.org/officeDocument/2006/relationships/image" Target="../media/image20.wmf"/><Relationship Id="rId7" Type="http://schemas.openxmlformats.org/officeDocument/2006/relationships/image" Target="../media/image15.wmf"/><Relationship Id="rId12" Type="http://schemas.openxmlformats.org/officeDocument/2006/relationships/oleObject" Target="../embeddings/oleObject14.bin"/><Relationship Id="rId17"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oleObject" Target="../embeddings/oleObject19.bin"/><Relationship Id="rId1" Type="http://schemas.openxmlformats.org/officeDocument/2006/relationships/tags" Target="../tags/tag8.xml"/><Relationship Id="rId6" Type="http://schemas.openxmlformats.org/officeDocument/2006/relationships/oleObject" Target="../embeddings/oleObject10.bin"/><Relationship Id="rId11" Type="http://schemas.openxmlformats.org/officeDocument/2006/relationships/oleObject" Target="../embeddings/oleObject13.bin"/><Relationship Id="rId5" Type="http://schemas.openxmlformats.org/officeDocument/2006/relationships/image" Target="../media/image14.wmf"/><Relationship Id="rId15" Type="http://schemas.openxmlformats.org/officeDocument/2006/relationships/image" Target="../media/image18.wmf"/><Relationship Id="rId23" Type="http://schemas.openxmlformats.org/officeDocument/2006/relationships/image" Target="../media/image21.wmf"/><Relationship Id="rId10" Type="http://schemas.openxmlformats.org/officeDocument/2006/relationships/image" Target="../media/image16.wmf"/><Relationship Id="rId19" Type="http://schemas.openxmlformats.org/officeDocument/2006/relationships/oleObject" Target="../embeddings/oleObject18.bin"/><Relationship Id="rId4" Type="http://schemas.openxmlformats.org/officeDocument/2006/relationships/oleObject" Target="../embeddings/oleObject9.bin"/><Relationship Id="rId9" Type="http://schemas.openxmlformats.org/officeDocument/2006/relationships/oleObject" Target="../embeddings/oleObject12.bin"/><Relationship Id="rId14" Type="http://schemas.openxmlformats.org/officeDocument/2006/relationships/oleObject" Target="../embeddings/oleObject15.bin"/><Relationship Id="rId22"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8.wmf"/><Relationship Id="rId3" Type="http://schemas.openxmlformats.org/officeDocument/2006/relationships/notesSlide" Target="../notesSlides/notesSlide8.xml"/><Relationship Id="rId7" Type="http://schemas.openxmlformats.org/officeDocument/2006/relationships/image" Target="../media/image25.png"/><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4.png"/><Relationship Id="rId11" Type="http://schemas.openxmlformats.org/officeDocument/2006/relationships/image" Target="../media/image27.wmf"/><Relationship Id="rId5" Type="http://schemas.openxmlformats.org/officeDocument/2006/relationships/image" Target="../media/image23.png"/><Relationship Id="rId10" Type="http://schemas.openxmlformats.org/officeDocument/2006/relationships/oleObject" Target="../embeddings/oleObject22.bin"/><Relationship Id="rId4" Type="http://schemas.openxmlformats.org/officeDocument/2006/relationships/image" Target="../media/image22.png"/><Relationship Id="rId9" Type="http://schemas.openxmlformats.org/officeDocument/2006/relationships/image" Target="../media/image26.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3AC2-19EB-4803-B888-0BDA74F59A07}"/>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Section 10.2 Using </a:t>
            </a:r>
            <a:br>
              <a:rPr lang="en-CA" dirty="0"/>
            </a:br>
            <a:r>
              <a:rPr lang="en-CA" dirty="0"/>
              <a:t>T-Distribution to Estimate a Population Mean</a:t>
            </a:r>
          </a:p>
        </p:txBody>
      </p:sp>
      <p:sp>
        <p:nvSpPr>
          <p:cNvPr id="9219" name="Subtitle 2">
            <a:extLst>
              <a:ext uri="{FF2B5EF4-FFF2-40B4-BE49-F238E27FC236}">
                <a16:creationId xmlns:a16="http://schemas.microsoft.com/office/drawing/2014/main" id="{99B0B50D-F4B8-4257-BAB9-D52FDC28DF73}"/>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CC18-022E-4406-9C1A-8AFEF6D09FEE}"/>
              </a:ext>
            </a:extLst>
          </p:cNvPr>
          <p:cNvSpPr>
            <a:spLocks noGrp="1"/>
          </p:cNvSpPr>
          <p:nvPr>
            <p:ph type="title"/>
          </p:nvPr>
        </p:nvSpPr>
        <p:spPr>
          <a:xfrm>
            <a:off x="1981200" y="169864"/>
            <a:ext cx="7467600" cy="549275"/>
          </a:xfrm>
        </p:spPr>
        <p:txBody>
          <a:bodyPr/>
          <a:lstStyle/>
          <a:p>
            <a:pPr>
              <a:defRPr/>
            </a:pPr>
            <a:r>
              <a:rPr lang="en-CA" dirty="0"/>
              <a:t>What is a T-distribution??</a:t>
            </a:r>
          </a:p>
        </p:txBody>
      </p:sp>
      <p:sp>
        <p:nvSpPr>
          <p:cNvPr id="4" name="Content Placeholder 2">
            <a:extLst>
              <a:ext uri="{FF2B5EF4-FFF2-40B4-BE49-F238E27FC236}">
                <a16:creationId xmlns:a16="http://schemas.microsoft.com/office/drawing/2014/main" id="{F05F3607-E4AD-4E28-8BD8-51B2E4160963}"/>
              </a:ext>
            </a:extLst>
          </p:cNvPr>
          <p:cNvSpPr>
            <a:spLocks noGrp="1"/>
          </p:cNvSpPr>
          <p:nvPr>
            <p:ph sz="quarter" idx="1"/>
          </p:nvPr>
        </p:nvSpPr>
        <p:spPr>
          <a:xfrm>
            <a:off x="130174" y="587375"/>
            <a:ext cx="11966575" cy="6021388"/>
          </a:xfrm>
        </p:spPr>
        <p:txBody>
          <a:bodyPr/>
          <a:lstStyle/>
          <a:p>
            <a:pPr eaLnBrk="1" hangingPunct="1"/>
            <a:r>
              <a:rPr lang="en-CA" altLang="en-US" sz="2200" dirty="0"/>
              <a:t>The “t” distribution is a replacement for the normal distribution (z-distribution) when “population standard deviation” </a:t>
            </a:r>
            <a:r>
              <a:rPr lang="el-GR" altLang="en-US" sz="2200" i="1" dirty="0"/>
              <a:t>σ</a:t>
            </a:r>
            <a:r>
              <a:rPr lang="en-CA" altLang="en-US" sz="2200" i="1" dirty="0"/>
              <a:t> </a:t>
            </a:r>
            <a:r>
              <a:rPr lang="en-CA" altLang="en-US" sz="2200" dirty="0"/>
              <a:t>is unknown</a:t>
            </a:r>
          </a:p>
          <a:p>
            <a:pPr eaLnBrk="1" hangingPunct="1"/>
            <a:r>
              <a:rPr lang="en-CA" altLang="en-US" sz="2200" dirty="0"/>
              <a:t>The t-distribution depends on the level of confidence and the degrees of freedom (</a:t>
            </a:r>
            <a:r>
              <a:rPr lang="en-CA" altLang="en-US" sz="2200" i="1" dirty="0"/>
              <a:t>df</a:t>
            </a:r>
            <a:r>
              <a:rPr lang="en-CA" altLang="en-US" sz="2200" dirty="0"/>
              <a:t>) or “</a:t>
            </a:r>
            <a:r>
              <a:rPr lang="en-CA" altLang="en-US" sz="2200" i="1" dirty="0"/>
              <a:t>k</a:t>
            </a:r>
            <a:r>
              <a:rPr lang="en-CA" altLang="en-US" sz="2200" dirty="0"/>
              <a:t>”</a:t>
            </a:r>
          </a:p>
          <a:p>
            <a:pPr eaLnBrk="1" hangingPunct="1"/>
            <a:endParaRPr lang="en-CA" altLang="en-US" sz="2200" dirty="0"/>
          </a:p>
          <a:p>
            <a:pPr eaLnBrk="1" hangingPunct="1">
              <a:buFont typeface="Wingdings" panose="05000000000000000000" pitchFamily="2" charset="2"/>
              <a:buNone/>
            </a:pPr>
            <a:r>
              <a:rPr lang="en-CA" altLang="en-US" sz="2200" dirty="0"/>
              <a:t>	</a:t>
            </a:r>
            <a:r>
              <a:rPr lang="en-CA" altLang="en-US" sz="2000" dirty="0"/>
              <a:t>Note: The notations:              and           represent a t-distribution with “k’ degrees of freedom</a:t>
            </a:r>
          </a:p>
          <a:p>
            <a:pPr eaLnBrk="1" hangingPunct="1"/>
            <a:r>
              <a:rPr lang="en-CA" altLang="en-US" sz="2200" dirty="0"/>
              <a:t>A t-distribution is used to estimate the probabilities of your sampling distribution when the pop. std dev. is unknown</a:t>
            </a:r>
          </a:p>
          <a:p>
            <a:pPr eaLnBrk="1" hangingPunct="1"/>
            <a:r>
              <a:rPr lang="en-CA" altLang="en-US" sz="2200" dirty="0"/>
              <a:t>A t-distribution is also symmetrical, bell shaped, centered at “zero” , but the areas of the tail has a larger area than a normal distribution</a:t>
            </a:r>
          </a:p>
          <a:p>
            <a:pPr eaLnBrk="1" hangingPunct="1"/>
            <a:r>
              <a:rPr lang="en-CA" altLang="en-US" sz="2200" dirty="0"/>
              <a:t>When the sample size ‘n’ gets larger, the (</a:t>
            </a:r>
            <a:r>
              <a:rPr lang="en-CA" altLang="en-US" sz="2200" dirty="0" err="1"/>
              <a:t>df</a:t>
            </a:r>
            <a:r>
              <a:rPr lang="en-CA" altLang="en-US" sz="2200" dirty="0"/>
              <a:t>) gets bigger too, and the t-distribution will look more like a normal distribution</a:t>
            </a:r>
          </a:p>
          <a:p>
            <a:pPr eaLnBrk="1" hangingPunct="1"/>
            <a:r>
              <a:rPr lang="en-CA" altLang="en-US" sz="2200" dirty="0"/>
              <a:t>Make sure to check the conditions required for your sampling distribution to be normal</a:t>
            </a:r>
            <a:endParaRPr lang="en-CA" altLang="en-US" sz="1100" dirty="0"/>
          </a:p>
          <a:p>
            <a:pPr eaLnBrk="1" hangingPunct="1"/>
            <a:r>
              <a:rPr lang="en-CA" altLang="en-US" sz="2200" dirty="0"/>
              <a:t>If our sample size is less than 30, check for outliers in our sample.  </a:t>
            </a:r>
          </a:p>
          <a:p>
            <a:pPr lvl="1" eaLnBrk="1" hangingPunct="1"/>
            <a:r>
              <a:rPr lang="en-CA" altLang="en-US" sz="1900" dirty="0"/>
              <a:t>If outliers exists in sample </a:t>
            </a:r>
            <a:r>
              <a:rPr lang="en-CA" altLang="en-US" sz="1900" dirty="0">
                <a:sym typeface="Wingdings" panose="05000000000000000000" pitchFamily="2" charset="2"/>
              </a:rPr>
              <a:t> pop. could be skewed, sampling distr. also skewed</a:t>
            </a:r>
          </a:p>
          <a:p>
            <a:pPr lvl="1" eaLnBrk="1" hangingPunct="1"/>
            <a:r>
              <a:rPr lang="en-CA" altLang="en-US" sz="1900" dirty="0"/>
              <a:t>If no outliers</a:t>
            </a:r>
            <a:r>
              <a:rPr lang="en-CA" altLang="en-US" sz="1900" dirty="0">
                <a:sym typeface="Wingdings" panose="05000000000000000000" pitchFamily="2" charset="2"/>
              </a:rPr>
              <a:t> pop. is normal  sampling distr. also normal</a:t>
            </a:r>
            <a:endParaRPr lang="en-CA" altLang="en-US" sz="1900" dirty="0"/>
          </a:p>
          <a:p>
            <a:pPr eaLnBrk="1" hangingPunct="1"/>
            <a:endParaRPr lang="en-CA" altLang="en-US" sz="2200" dirty="0"/>
          </a:p>
        </p:txBody>
      </p:sp>
      <p:graphicFrame>
        <p:nvGraphicFramePr>
          <p:cNvPr id="5" name="Object 2">
            <a:extLst>
              <a:ext uri="{FF2B5EF4-FFF2-40B4-BE49-F238E27FC236}">
                <a16:creationId xmlns:a16="http://schemas.microsoft.com/office/drawing/2014/main" id="{BB1C339B-7D97-4B25-ACED-0D6FB5FD186C}"/>
              </a:ext>
            </a:extLst>
          </p:cNvPr>
          <p:cNvGraphicFramePr>
            <a:graphicFrameLocks noChangeAspect="1"/>
          </p:cNvGraphicFramePr>
          <p:nvPr>
            <p:extLst>
              <p:ext uri="{D42A27DB-BD31-4B8C-83A1-F6EECF244321}">
                <p14:modId xmlns:p14="http://schemas.microsoft.com/office/powerpoint/2010/main" val="3391359558"/>
              </p:ext>
            </p:extLst>
          </p:nvPr>
        </p:nvGraphicFramePr>
        <p:xfrm>
          <a:off x="3156268" y="1965053"/>
          <a:ext cx="4541838" cy="508000"/>
        </p:xfrm>
        <a:graphic>
          <a:graphicData uri="http://schemas.openxmlformats.org/presentationml/2006/ole">
            <mc:AlternateContent xmlns:mc="http://schemas.openxmlformats.org/markup-compatibility/2006">
              <mc:Choice xmlns:v="urn:schemas-microsoft-com:vml" Requires="v">
                <p:oleObj name="Equation" r:id="rId4" imgW="2273300" imgH="254000" progId="Equation.DSMT4">
                  <p:embed/>
                </p:oleObj>
              </mc:Choice>
              <mc:Fallback>
                <p:oleObj name="Equation" r:id="rId4" imgW="2273300" imgH="254000" progId="Equation.DSMT4">
                  <p:embed/>
                  <p:pic>
                    <p:nvPicPr>
                      <p:cNvPr id="5" name="Object 2">
                        <a:extLst>
                          <a:ext uri="{FF2B5EF4-FFF2-40B4-BE49-F238E27FC236}">
                            <a16:creationId xmlns:a16="http://schemas.microsoft.com/office/drawing/2014/main" id="{BB1C339B-7D97-4B25-ACED-0D6FB5FD1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268" y="1965053"/>
                        <a:ext cx="45418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65F97219-AEBF-467E-9E51-31D357DD6D42}"/>
              </a:ext>
            </a:extLst>
          </p:cNvPr>
          <p:cNvGraphicFramePr>
            <a:graphicFrameLocks noChangeAspect="1"/>
          </p:cNvGraphicFramePr>
          <p:nvPr>
            <p:extLst>
              <p:ext uri="{D42A27DB-BD31-4B8C-83A1-F6EECF244321}">
                <p14:modId xmlns:p14="http://schemas.microsoft.com/office/powerpoint/2010/main" val="1572698910"/>
              </p:ext>
            </p:extLst>
          </p:nvPr>
        </p:nvGraphicFramePr>
        <p:xfrm>
          <a:off x="3156268" y="2635251"/>
          <a:ext cx="654050" cy="434975"/>
        </p:xfrm>
        <a:graphic>
          <a:graphicData uri="http://schemas.openxmlformats.org/presentationml/2006/ole">
            <mc:AlternateContent xmlns:mc="http://schemas.openxmlformats.org/markup-compatibility/2006">
              <mc:Choice xmlns:v="urn:schemas-microsoft-com:vml" Requires="v">
                <p:oleObj name="Equation" r:id="rId6" imgW="380835" imgH="253890" progId="Equation.DSMT4">
                  <p:embed/>
                </p:oleObj>
              </mc:Choice>
              <mc:Fallback>
                <p:oleObj name="Equation" r:id="rId6" imgW="380835" imgH="253890" progId="Equation.DSMT4">
                  <p:embed/>
                  <p:pic>
                    <p:nvPicPr>
                      <p:cNvPr id="6" name="Object 3">
                        <a:extLst>
                          <a:ext uri="{FF2B5EF4-FFF2-40B4-BE49-F238E27FC236}">
                            <a16:creationId xmlns:a16="http://schemas.microsoft.com/office/drawing/2014/main" id="{65F97219-AEBF-467E-9E51-31D357DD6D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6268" y="2635251"/>
                        <a:ext cx="6540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D4C8A2BD-7D89-442A-9162-83C30054FDC8}"/>
              </a:ext>
            </a:extLst>
          </p:cNvPr>
          <p:cNvGraphicFramePr>
            <a:graphicFrameLocks noChangeAspect="1"/>
          </p:cNvGraphicFramePr>
          <p:nvPr>
            <p:extLst>
              <p:ext uri="{D42A27DB-BD31-4B8C-83A1-F6EECF244321}">
                <p14:modId xmlns:p14="http://schemas.microsoft.com/office/powerpoint/2010/main" val="2950066607"/>
              </p:ext>
            </p:extLst>
          </p:nvPr>
        </p:nvGraphicFramePr>
        <p:xfrm>
          <a:off x="4551681" y="2635251"/>
          <a:ext cx="523875" cy="434975"/>
        </p:xfrm>
        <a:graphic>
          <a:graphicData uri="http://schemas.openxmlformats.org/presentationml/2006/ole">
            <mc:AlternateContent xmlns:mc="http://schemas.openxmlformats.org/markup-compatibility/2006">
              <mc:Choice xmlns:v="urn:schemas-microsoft-com:vml" Requires="v">
                <p:oleObj name="Equation" r:id="rId8" imgW="304536" imgH="253780" progId="Equation.DSMT4">
                  <p:embed/>
                </p:oleObj>
              </mc:Choice>
              <mc:Fallback>
                <p:oleObj name="Equation" r:id="rId8" imgW="304536" imgH="253780" progId="Equation.DSMT4">
                  <p:embed/>
                  <p:pic>
                    <p:nvPicPr>
                      <p:cNvPr id="7" name="Object 4">
                        <a:extLst>
                          <a:ext uri="{FF2B5EF4-FFF2-40B4-BE49-F238E27FC236}">
                            <a16:creationId xmlns:a16="http://schemas.microsoft.com/office/drawing/2014/main" id="{D4C8A2BD-7D89-442A-9162-83C30054FD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681" y="2635251"/>
                        <a:ext cx="52387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blinds(horizontal)">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blinds(horizontal)">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blinds(horizontal)">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blinds(horizontal)">
                                      <p:cBhvr>
                                        <p:cTn id="48" dur="500"/>
                                        <p:tgtEl>
                                          <p:spTgt spid="4">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Effect transition="in" filter="blinds(horizontal)">
                                      <p:cBhvr>
                                        <p:cTn id="53" dur="500"/>
                                        <p:tgtEl>
                                          <p:spTgt spid="4">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blinds(horizontal)">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AB6C-CB46-47BE-9ADB-D24795697066}"/>
              </a:ext>
            </a:extLst>
          </p:cNvPr>
          <p:cNvSpPr>
            <a:spLocks noGrp="1"/>
          </p:cNvSpPr>
          <p:nvPr>
            <p:ph type="title"/>
          </p:nvPr>
        </p:nvSpPr>
        <p:spPr>
          <a:xfrm>
            <a:off x="1703388" y="274639"/>
            <a:ext cx="8640762" cy="490537"/>
          </a:xfrm>
        </p:spPr>
        <p:txBody>
          <a:bodyPr/>
          <a:lstStyle/>
          <a:p>
            <a:pPr>
              <a:defRPr/>
            </a:pPr>
            <a:r>
              <a:rPr lang="en-CA" sz="2600" dirty="0"/>
              <a:t>Comparing t-distribution with z-distribution:</a:t>
            </a:r>
          </a:p>
        </p:txBody>
      </p:sp>
      <p:grpSp>
        <p:nvGrpSpPr>
          <p:cNvPr id="21507" name="Group 5">
            <a:extLst>
              <a:ext uri="{FF2B5EF4-FFF2-40B4-BE49-F238E27FC236}">
                <a16:creationId xmlns:a16="http://schemas.microsoft.com/office/drawing/2014/main" id="{D653E981-2820-48D8-A8BB-21605748936B}"/>
              </a:ext>
            </a:extLst>
          </p:cNvPr>
          <p:cNvGrpSpPr>
            <a:grpSpLocks noChangeAspect="1"/>
          </p:cNvGrpSpPr>
          <p:nvPr/>
        </p:nvGrpSpPr>
        <p:grpSpPr bwMode="auto">
          <a:xfrm>
            <a:off x="1774825" y="2781301"/>
            <a:ext cx="5113338" cy="3808413"/>
            <a:chOff x="288" y="1480"/>
            <a:chExt cx="4704" cy="2122"/>
          </a:xfrm>
        </p:grpSpPr>
        <p:sp>
          <p:nvSpPr>
            <p:cNvPr id="21528" name="AutoShape 4">
              <a:extLst>
                <a:ext uri="{FF2B5EF4-FFF2-40B4-BE49-F238E27FC236}">
                  <a16:creationId xmlns:a16="http://schemas.microsoft.com/office/drawing/2014/main" id="{93B4FA2B-760C-4CA6-A658-788EFA9053D3}"/>
                </a:ext>
              </a:extLst>
            </p:cNvPr>
            <p:cNvSpPr>
              <a:spLocks noChangeAspect="1" noChangeArrowheads="1" noTextEdit="1"/>
            </p:cNvSpPr>
            <p:nvPr/>
          </p:nvSpPr>
          <p:spPr bwMode="auto">
            <a:xfrm>
              <a:off x="288" y="1484"/>
              <a:ext cx="4704" cy="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29" name="Rectangle 6">
              <a:extLst>
                <a:ext uri="{FF2B5EF4-FFF2-40B4-BE49-F238E27FC236}">
                  <a16:creationId xmlns:a16="http://schemas.microsoft.com/office/drawing/2014/main" id="{6DBA60CC-30C7-4EF8-B45D-CA24DCDE3268}"/>
                </a:ext>
              </a:extLst>
            </p:cNvPr>
            <p:cNvSpPr>
              <a:spLocks noChangeArrowheads="1"/>
            </p:cNvSpPr>
            <p:nvPr/>
          </p:nvSpPr>
          <p:spPr bwMode="auto">
            <a:xfrm>
              <a:off x="292" y="1492"/>
              <a:ext cx="4696" cy="2110"/>
            </a:xfrm>
            <a:prstGeom prst="rect">
              <a:avLst/>
            </a:prstGeom>
            <a:solidFill>
              <a:srgbClr val="FFFFFF"/>
            </a:solidFill>
            <a:ln w="4">
              <a:solidFill>
                <a:srgbClr val="FFFFFF"/>
              </a:solidFill>
              <a:miter lim="800000"/>
              <a:headEnd/>
              <a:tailEnd/>
            </a:ln>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21530" name="Line 7">
              <a:extLst>
                <a:ext uri="{FF2B5EF4-FFF2-40B4-BE49-F238E27FC236}">
                  <a16:creationId xmlns:a16="http://schemas.microsoft.com/office/drawing/2014/main" id="{9CCB1869-AE87-463A-BE76-2B9F74B4F18A}"/>
                </a:ext>
              </a:extLst>
            </p:cNvPr>
            <p:cNvSpPr>
              <a:spLocks noChangeShapeType="1"/>
            </p:cNvSpPr>
            <p:nvPr/>
          </p:nvSpPr>
          <p:spPr bwMode="auto">
            <a:xfrm flipV="1">
              <a:off x="681"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31" name="Line 8">
              <a:extLst>
                <a:ext uri="{FF2B5EF4-FFF2-40B4-BE49-F238E27FC236}">
                  <a16:creationId xmlns:a16="http://schemas.microsoft.com/office/drawing/2014/main" id="{2AD03908-4829-4AE7-AC6E-B91D75AF7D6C}"/>
                </a:ext>
              </a:extLst>
            </p:cNvPr>
            <p:cNvSpPr>
              <a:spLocks noChangeShapeType="1"/>
            </p:cNvSpPr>
            <p:nvPr/>
          </p:nvSpPr>
          <p:spPr bwMode="auto">
            <a:xfrm flipV="1">
              <a:off x="685"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32" name="Line 9">
              <a:extLst>
                <a:ext uri="{FF2B5EF4-FFF2-40B4-BE49-F238E27FC236}">
                  <a16:creationId xmlns:a16="http://schemas.microsoft.com/office/drawing/2014/main" id="{9AFAC88D-85DF-43A9-9FB8-83246F5DD6F3}"/>
                </a:ext>
              </a:extLst>
            </p:cNvPr>
            <p:cNvSpPr>
              <a:spLocks noChangeShapeType="1"/>
            </p:cNvSpPr>
            <p:nvPr/>
          </p:nvSpPr>
          <p:spPr bwMode="auto">
            <a:xfrm flipV="1">
              <a:off x="1074"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33" name="Line 10">
              <a:extLst>
                <a:ext uri="{FF2B5EF4-FFF2-40B4-BE49-F238E27FC236}">
                  <a16:creationId xmlns:a16="http://schemas.microsoft.com/office/drawing/2014/main" id="{BCDE0208-E8CF-453A-9093-D83534D6E472}"/>
                </a:ext>
              </a:extLst>
            </p:cNvPr>
            <p:cNvSpPr>
              <a:spLocks noChangeShapeType="1"/>
            </p:cNvSpPr>
            <p:nvPr/>
          </p:nvSpPr>
          <p:spPr bwMode="auto">
            <a:xfrm flipV="1">
              <a:off x="1078"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34" name="Line 11">
              <a:extLst>
                <a:ext uri="{FF2B5EF4-FFF2-40B4-BE49-F238E27FC236}">
                  <a16:creationId xmlns:a16="http://schemas.microsoft.com/office/drawing/2014/main" id="{D298757C-D7CC-4E01-B634-192AC739CB3B}"/>
                </a:ext>
              </a:extLst>
            </p:cNvPr>
            <p:cNvSpPr>
              <a:spLocks noChangeShapeType="1"/>
            </p:cNvSpPr>
            <p:nvPr/>
          </p:nvSpPr>
          <p:spPr bwMode="auto">
            <a:xfrm flipV="1">
              <a:off x="1464"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35" name="Line 12">
              <a:extLst>
                <a:ext uri="{FF2B5EF4-FFF2-40B4-BE49-F238E27FC236}">
                  <a16:creationId xmlns:a16="http://schemas.microsoft.com/office/drawing/2014/main" id="{E85C8C77-74A9-4437-A57B-9C8677B7C820}"/>
                </a:ext>
              </a:extLst>
            </p:cNvPr>
            <p:cNvSpPr>
              <a:spLocks noChangeShapeType="1"/>
            </p:cNvSpPr>
            <p:nvPr/>
          </p:nvSpPr>
          <p:spPr bwMode="auto">
            <a:xfrm flipV="1">
              <a:off x="1468"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36" name="Line 13">
              <a:extLst>
                <a:ext uri="{FF2B5EF4-FFF2-40B4-BE49-F238E27FC236}">
                  <a16:creationId xmlns:a16="http://schemas.microsoft.com/office/drawing/2014/main" id="{9F76DBB2-A44C-477A-8414-282D75855C60}"/>
                </a:ext>
              </a:extLst>
            </p:cNvPr>
            <p:cNvSpPr>
              <a:spLocks noChangeShapeType="1"/>
            </p:cNvSpPr>
            <p:nvPr/>
          </p:nvSpPr>
          <p:spPr bwMode="auto">
            <a:xfrm flipV="1">
              <a:off x="1854"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37" name="Line 14">
              <a:extLst>
                <a:ext uri="{FF2B5EF4-FFF2-40B4-BE49-F238E27FC236}">
                  <a16:creationId xmlns:a16="http://schemas.microsoft.com/office/drawing/2014/main" id="{4334BF74-409B-42B0-8E7A-8B28083ACB24}"/>
                </a:ext>
              </a:extLst>
            </p:cNvPr>
            <p:cNvSpPr>
              <a:spLocks noChangeShapeType="1"/>
            </p:cNvSpPr>
            <p:nvPr/>
          </p:nvSpPr>
          <p:spPr bwMode="auto">
            <a:xfrm flipV="1">
              <a:off x="1857"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38" name="Line 15">
              <a:extLst>
                <a:ext uri="{FF2B5EF4-FFF2-40B4-BE49-F238E27FC236}">
                  <a16:creationId xmlns:a16="http://schemas.microsoft.com/office/drawing/2014/main" id="{DE8D5048-AACA-41F5-BD56-5D5343D25345}"/>
                </a:ext>
              </a:extLst>
            </p:cNvPr>
            <p:cNvSpPr>
              <a:spLocks noChangeShapeType="1"/>
            </p:cNvSpPr>
            <p:nvPr/>
          </p:nvSpPr>
          <p:spPr bwMode="auto">
            <a:xfrm flipV="1">
              <a:off x="2247"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39" name="Line 16">
              <a:extLst>
                <a:ext uri="{FF2B5EF4-FFF2-40B4-BE49-F238E27FC236}">
                  <a16:creationId xmlns:a16="http://schemas.microsoft.com/office/drawing/2014/main" id="{84F826B3-54DC-45EF-BB5C-1D5594211779}"/>
                </a:ext>
              </a:extLst>
            </p:cNvPr>
            <p:cNvSpPr>
              <a:spLocks noChangeShapeType="1"/>
            </p:cNvSpPr>
            <p:nvPr/>
          </p:nvSpPr>
          <p:spPr bwMode="auto">
            <a:xfrm flipV="1">
              <a:off x="2250"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40" name="Line 17">
              <a:extLst>
                <a:ext uri="{FF2B5EF4-FFF2-40B4-BE49-F238E27FC236}">
                  <a16:creationId xmlns:a16="http://schemas.microsoft.com/office/drawing/2014/main" id="{BB06FA20-26A0-47A5-A888-56799CF0C4D9}"/>
                </a:ext>
              </a:extLst>
            </p:cNvPr>
            <p:cNvSpPr>
              <a:spLocks noChangeShapeType="1"/>
            </p:cNvSpPr>
            <p:nvPr/>
          </p:nvSpPr>
          <p:spPr bwMode="auto">
            <a:xfrm flipV="1">
              <a:off x="3026"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41" name="Line 18">
              <a:extLst>
                <a:ext uri="{FF2B5EF4-FFF2-40B4-BE49-F238E27FC236}">
                  <a16:creationId xmlns:a16="http://schemas.microsoft.com/office/drawing/2014/main" id="{5427D874-0B14-4640-84F2-2B163C49984C}"/>
                </a:ext>
              </a:extLst>
            </p:cNvPr>
            <p:cNvSpPr>
              <a:spLocks noChangeShapeType="1"/>
            </p:cNvSpPr>
            <p:nvPr/>
          </p:nvSpPr>
          <p:spPr bwMode="auto">
            <a:xfrm flipV="1">
              <a:off x="3030"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42" name="Line 19">
              <a:extLst>
                <a:ext uri="{FF2B5EF4-FFF2-40B4-BE49-F238E27FC236}">
                  <a16:creationId xmlns:a16="http://schemas.microsoft.com/office/drawing/2014/main" id="{ED766C0E-38B4-4AA4-9B69-48EFEECCAE8F}"/>
                </a:ext>
              </a:extLst>
            </p:cNvPr>
            <p:cNvSpPr>
              <a:spLocks noChangeShapeType="1"/>
            </p:cNvSpPr>
            <p:nvPr/>
          </p:nvSpPr>
          <p:spPr bwMode="auto">
            <a:xfrm flipV="1">
              <a:off x="3419"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43" name="Line 20">
              <a:extLst>
                <a:ext uri="{FF2B5EF4-FFF2-40B4-BE49-F238E27FC236}">
                  <a16:creationId xmlns:a16="http://schemas.microsoft.com/office/drawing/2014/main" id="{103F51D2-53DD-4ABA-9B70-CB5FBF1DA733}"/>
                </a:ext>
              </a:extLst>
            </p:cNvPr>
            <p:cNvSpPr>
              <a:spLocks noChangeShapeType="1"/>
            </p:cNvSpPr>
            <p:nvPr/>
          </p:nvSpPr>
          <p:spPr bwMode="auto">
            <a:xfrm flipV="1">
              <a:off x="3423"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44" name="Line 21">
              <a:extLst>
                <a:ext uri="{FF2B5EF4-FFF2-40B4-BE49-F238E27FC236}">
                  <a16:creationId xmlns:a16="http://schemas.microsoft.com/office/drawing/2014/main" id="{E21FC4C0-538E-4FB7-A7FD-B2C5934B10FC}"/>
                </a:ext>
              </a:extLst>
            </p:cNvPr>
            <p:cNvSpPr>
              <a:spLocks noChangeShapeType="1"/>
            </p:cNvSpPr>
            <p:nvPr/>
          </p:nvSpPr>
          <p:spPr bwMode="auto">
            <a:xfrm flipV="1">
              <a:off x="3809"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45" name="Line 22">
              <a:extLst>
                <a:ext uri="{FF2B5EF4-FFF2-40B4-BE49-F238E27FC236}">
                  <a16:creationId xmlns:a16="http://schemas.microsoft.com/office/drawing/2014/main" id="{D9ACE77F-E34C-4B88-8BB7-62BEB2196FE3}"/>
                </a:ext>
              </a:extLst>
            </p:cNvPr>
            <p:cNvSpPr>
              <a:spLocks noChangeShapeType="1"/>
            </p:cNvSpPr>
            <p:nvPr/>
          </p:nvSpPr>
          <p:spPr bwMode="auto">
            <a:xfrm flipV="1">
              <a:off x="3812"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46" name="Line 23">
              <a:extLst>
                <a:ext uri="{FF2B5EF4-FFF2-40B4-BE49-F238E27FC236}">
                  <a16:creationId xmlns:a16="http://schemas.microsoft.com/office/drawing/2014/main" id="{D1279AA3-9B50-4D17-996C-4B1B510BA1D4}"/>
                </a:ext>
              </a:extLst>
            </p:cNvPr>
            <p:cNvSpPr>
              <a:spLocks noChangeShapeType="1"/>
            </p:cNvSpPr>
            <p:nvPr/>
          </p:nvSpPr>
          <p:spPr bwMode="auto">
            <a:xfrm flipV="1">
              <a:off x="4198"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47" name="Line 24">
              <a:extLst>
                <a:ext uri="{FF2B5EF4-FFF2-40B4-BE49-F238E27FC236}">
                  <a16:creationId xmlns:a16="http://schemas.microsoft.com/office/drawing/2014/main" id="{862AF1A3-B297-4B40-AEAF-B8E8673FD773}"/>
                </a:ext>
              </a:extLst>
            </p:cNvPr>
            <p:cNvSpPr>
              <a:spLocks noChangeShapeType="1"/>
            </p:cNvSpPr>
            <p:nvPr/>
          </p:nvSpPr>
          <p:spPr bwMode="auto">
            <a:xfrm flipV="1">
              <a:off x="4202"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48" name="Line 25">
              <a:extLst>
                <a:ext uri="{FF2B5EF4-FFF2-40B4-BE49-F238E27FC236}">
                  <a16:creationId xmlns:a16="http://schemas.microsoft.com/office/drawing/2014/main" id="{669A24ED-EA1D-4BA9-AB7C-61B4C45CE9CD}"/>
                </a:ext>
              </a:extLst>
            </p:cNvPr>
            <p:cNvSpPr>
              <a:spLocks noChangeShapeType="1"/>
            </p:cNvSpPr>
            <p:nvPr/>
          </p:nvSpPr>
          <p:spPr bwMode="auto">
            <a:xfrm flipV="1">
              <a:off x="4591"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49" name="Line 26">
              <a:extLst>
                <a:ext uri="{FF2B5EF4-FFF2-40B4-BE49-F238E27FC236}">
                  <a16:creationId xmlns:a16="http://schemas.microsoft.com/office/drawing/2014/main" id="{DF62DF0B-CD54-4D01-BA2A-EFFF10D14910}"/>
                </a:ext>
              </a:extLst>
            </p:cNvPr>
            <p:cNvSpPr>
              <a:spLocks noChangeShapeType="1"/>
            </p:cNvSpPr>
            <p:nvPr/>
          </p:nvSpPr>
          <p:spPr bwMode="auto">
            <a:xfrm flipV="1">
              <a:off x="4595" y="1488"/>
              <a:ext cx="1" cy="2107"/>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0" name="Line 27">
              <a:extLst>
                <a:ext uri="{FF2B5EF4-FFF2-40B4-BE49-F238E27FC236}">
                  <a16:creationId xmlns:a16="http://schemas.microsoft.com/office/drawing/2014/main" id="{01D7AEBD-67A7-4898-8E57-0C6931F32179}"/>
                </a:ext>
              </a:extLst>
            </p:cNvPr>
            <p:cNvSpPr>
              <a:spLocks noChangeShapeType="1"/>
            </p:cNvSpPr>
            <p:nvPr/>
          </p:nvSpPr>
          <p:spPr bwMode="auto">
            <a:xfrm>
              <a:off x="295" y="3345"/>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1" name="Line 28">
              <a:extLst>
                <a:ext uri="{FF2B5EF4-FFF2-40B4-BE49-F238E27FC236}">
                  <a16:creationId xmlns:a16="http://schemas.microsoft.com/office/drawing/2014/main" id="{B49CDB6E-8EC1-46D0-92A3-789CB4237030}"/>
                </a:ext>
              </a:extLst>
            </p:cNvPr>
            <p:cNvSpPr>
              <a:spLocks noChangeShapeType="1"/>
            </p:cNvSpPr>
            <p:nvPr/>
          </p:nvSpPr>
          <p:spPr bwMode="auto">
            <a:xfrm>
              <a:off x="295" y="3349"/>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2" name="Line 29">
              <a:extLst>
                <a:ext uri="{FF2B5EF4-FFF2-40B4-BE49-F238E27FC236}">
                  <a16:creationId xmlns:a16="http://schemas.microsoft.com/office/drawing/2014/main" id="{E212D5A4-E0F8-4454-A16B-39170AFC3FA3}"/>
                </a:ext>
              </a:extLst>
            </p:cNvPr>
            <p:cNvSpPr>
              <a:spLocks noChangeShapeType="1"/>
            </p:cNvSpPr>
            <p:nvPr/>
          </p:nvSpPr>
          <p:spPr bwMode="auto">
            <a:xfrm>
              <a:off x="295" y="3136"/>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3" name="Line 30">
              <a:extLst>
                <a:ext uri="{FF2B5EF4-FFF2-40B4-BE49-F238E27FC236}">
                  <a16:creationId xmlns:a16="http://schemas.microsoft.com/office/drawing/2014/main" id="{87C100F3-5F80-42E6-A5A0-F40A29A886E9}"/>
                </a:ext>
              </a:extLst>
            </p:cNvPr>
            <p:cNvSpPr>
              <a:spLocks noChangeShapeType="1"/>
            </p:cNvSpPr>
            <p:nvPr/>
          </p:nvSpPr>
          <p:spPr bwMode="auto">
            <a:xfrm>
              <a:off x="295" y="3140"/>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4" name="Line 31">
              <a:extLst>
                <a:ext uri="{FF2B5EF4-FFF2-40B4-BE49-F238E27FC236}">
                  <a16:creationId xmlns:a16="http://schemas.microsoft.com/office/drawing/2014/main" id="{C99121C7-7EF1-451A-BF53-4B3A113911D1}"/>
                </a:ext>
              </a:extLst>
            </p:cNvPr>
            <p:cNvSpPr>
              <a:spLocks noChangeShapeType="1"/>
            </p:cNvSpPr>
            <p:nvPr/>
          </p:nvSpPr>
          <p:spPr bwMode="auto">
            <a:xfrm>
              <a:off x="295" y="2930"/>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Line 32">
              <a:extLst>
                <a:ext uri="{FF2B5EF4-FFF2-40B4-BE49-F238E27FC236}">
                  <a16:creationId xmlns:a16="http://schemas.microsoft.com/office/drawing/2014/main" id="{72026CD4-BCB2-4CA0-9842-7F6C1148BBAB}"/>
                </a:ext>
              </a:extLst>
            </p:cNvPr>
            <p:cNvSpPr>
              <a:spLocks noChangeShapeType="1"/>
            </p:cNvSpPr>
            <p:nvPr/>
          </p:nvSpPr>
          <p:spPr bwMode="auto">
            <a:xfrm>
              <a:off x="295" y="2934"/>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6" name="Line 33">
              <a:extLst>
                <a:ext uri="{FF2B5EF4-FFF2-40B4-BE49-F238E27FC236}">
                  <a16:creationId xmlns:a16="http://schemas.microsoft.com/office/drawing/2014/main" id="{FE73FE98-BC3A-4E6B-826C-C41D93A3F772}"/>
                </a:ext>
              </a:extLst>
            </p:cNvPr>
            <p:cNvSpPr>
              <a:spLocks noChangeShapeType="1"/>
            </p:cNvSpPr>
            <p:nvPr/>
          </p:nvSpPr>
          <p:spPr bwMode="auto">
            <a:xfrm>
              <a:off x="295" y="2725"/>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7" name="Line 34">
              <a:extLst>
                <a:ext uri="{FF2B5EF4-FFF2-40B4-BE49-F238E27FC236}">
                  <a16:creationId xmlns:a16="http://schemas.microsoft.com/office/drawing/2014/main" id="{AFFA6440-31D6-446D-88F6-4AD41E78B4E9}"/>
                </a:ext>
              </a:extLst>
            </p:cNvPr>
            <p:cNvSpPr>
              <a:spLocks noChangeShapeType="1"/>
            </p:cNvSpPr>
            <p:nvPr/>
          </p:nvSpPr>
          <p:spPr bwMode="auto">
            <a:xfrm>
              <a:off x="295" y="2728"/>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8" name="Line 35">
              <a:extLst>
                <a:ext uri="{FF2B5EF4-FFF2-40B4-BE49-F238E27FC236}">
                  <a16:creationId xmlns:a16="http://schemas.microsoft.com/office/drawing/2014/main" id="{C71D1FC9-5C57-43C3-BC0F-B1E4A88D3661}"/>
                </a:ext>
              </a:extLst>
            </p:cNvPr>
            <p:cNvSpPr>
              <a:spLocks noChangeShapeType="1"/>
            </p:cNvSpPr>
            <p:nvPr/>
          </p:nvSpPr>
          <p:spPr bwMode="auto">
            <a:xfrm>
              <a:off x="295" y="2519"/>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59" name="Line 36">
              <a:extLst>
                <a:ext uri="{FF2B5EF4-FFF2-40B4-BE49-F238E27FC236}">
                  <a16:creationId xmlns:a16="http://schemas.microsoft.com/office/drawing/2014/main" id="{E88A7E09-FFE0-49BA-8F35-2F033D216D43}"/>
                </a:ext>
              </a:extLst>
            </p:cNvPr>
            <p:cNvSpPr>
              <a:spLocks noChangeShapeType="1"/>
            </p:cNvSpPr>
            <p:nvPr/>
          </p:nvSpPr>
          <p:spPr bwMode="auto">
            <a:xfrm>
              <a:off x="295" y="2523"/>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0" name="Line 37">
              <a:extLst>
                <a:ext uri="{FF2B5EF4-FFF2-40B4-BE49-F238E27FC236}">
                  <a16:creationId xmlns:a16="http://schemas.microsoft.com/office/drawing/2014/main" id="{91F7BE87-F13E-4B46-BE0E-71CDFDABC9A3}"/>
                </a:ext>
              </a:extLst>
            </p:cNvPr>
            <p:cNvSpPr>
              <a:spLocks noChangeShapeType="1"/>
            </p:cNvSpPr>
            <p:nvPr/>
          </p:nvSpPr>
          <p:spPr bwMode="auto">
            <a:xfrm>
              <a:off x="295" y="2314"/>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1" name="Line 38">
              <a:extLst>
                <a:ext uri="{FF2B5EF4-FFF2-40B4-BE49-F238E27FC236}">
                  <a16:creationId xmlns:a16="http://schemas.microsoft.com/office/drawing/2014/main" id="{A00052F5-DEF1-49FC-8654-3D859CA2ED73}"/>
                </a:ext>
              </a:extLst>
            </p:cNvPr>
            <p:cNvSpPr>
              <a:spLocks noChangeShapeType="1"/>
            </p:cNvSpPr>
            <p:nvPr/>
          </p:nvSpPr>
          <p:spPr bwMode="auto">
            <a:xfrm>
              <a:off x="295" y="2317"/>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2" name="Line 39">
              <a:extLst>
                <a:ext uri="{FF2B5EF4-FFF2-40B4-BE49-F238E27FC236}">
                  <a16:creationId xmlns:a16="http://schemas.microsoft.com/office/drawing/2014/main" id="{9D845E11-D7A4-4EB3-AC98-EDE0C0ABB0E8}"/>
                </a:ext>
              </a:extLst>
            </p:cNvPr>
            <p:cNvSpPr>
              <a:spLocks noChangeShapeType="1"/>
            </p:cNvSpPr>
            <p:nvPr/>
          </p:nvSpPr>
          <p:spPr bwMode="auto">
            <a:xfrm>
              <a:off x="295" y="2108"/>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3" name="Line 40">
              <a:extLst>
                <a:ext uri="{FF2B5EF4-FFF2-40B4-BE49-F238E27FC236}">
                  <a16:creationId xmlns:a16="http://schemas.microsoft.com/office/drawing/2014/main" id="{B4EEDE34-F793-49BD-8EA1-DCA17BD068DD}"/>
                </a:ext>
              </a:extLst>
            </p:cNvPr>
            <p:cNvSpPr>
              <a:spLocks noChangeShapeType="1"/>
            </p:cNvSpPr>
            <p:nvPr/>
          </p:nvSpPr>
          <p:spPr bwMode="auto">
            <a:xfrm>
              <a:off x="295" y="2112"/>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4" name="Line 41">
              <a:extLst>
                <a:ext uri="{FF2B5EF4-FFF2-40B4-BE49-F238E27FC236}">
                  <a16:creationId xmlns:a16="http://schemas.microsoft.com/office/drawing/2014/main" id="{1F7CCDE6-C396-4583-A240-BFA64EF65DCD}"/>
                </a:ext>
              </a:extLst>
            </p:cNvPr>
            <p:cNvSpPr>
              <a:spLocks noChangeShapeType="1"/>
            </p:cNvSpPr>
            <p:nvPr/>
          </p:nvSpPr>
          <p:spPr bwMode="auto">
            <a:xfrm>
              <a:off x="295" y="1899"/>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5" name="Line 42">
              <a:extLst>
                <a:ext uri="{FF2B5EF4-FFF2-40B4-BE49-F238E27FC236}">
                  <a16:creationId xmlns:a16="http://schemas.microsoft.com/office/drawing/2014/main" id="{62B3CD47-3FAA-4DC7-BDDD-4AAB4A013690}"/>
                </a:ext>
              </a:extLst>
            </p:cNvPr>
            <p:cNvSpPr>
              <a:spLocks noChangeShapeType="1"/>
            </p:cNvSpPr>
            <p:nvPr/>
          </p:nvSpPr>
          <p:spPr bwMode="auto">
            <a:xfrm>
              <a:off x="295" y="1902"/>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6" name="Line 43">
              <a:extLst>
                <a:ext uri="{FF2B5EF4-FFF2-40B4-BE49-F238E27FC236}">
                  <a16:creationId xmlns:a16="http://schemas.microsoft.com/office/drawing/2014/main" id="{C34E6144-5ABE-4810-B56A-06D2A3C8B30A}"/>
                </a:ext>
              </a:extLst>
            </p:cNvPr>
            <p:cNvSpPr>
              <a:spLocks noChangeShapeType="1"/>
            </p:cNvSpPr>
            <p:nvPr/>
          </p:nvSpPr>
          <p:spPr bwMode="auto">
            <a:xfrm>
              <a:off x="295" y="1693"/>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7" name="Line 44">
              <a:extLst>
                <a:ext uri="{FF2B5EF4-FFF2-40B4-BE49-F238E27FC236}">
                  <a16:creationId xmlns:a16="http://schemas.microsoft.com/office/drawing/2014/main" id="{CEC85C39-A310-4942-ACA6-97064EFB3249}"/>
                </a:ext>
              </a:extLst>
            </p:cNvPr>
            <p:cNvSpPr>
              <a:spLocks noChangeShapeType="1"/>
            </p:cNvSpPr>
            <p:nvPr/>
          </p:nvSpPr>
          <p:spPr bwMode="auto">
            <a:xfrm>
              <a:off x="295" y="1697"/>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8" name="Line 45">
              <a:extLst>
                <a:ext uri="{FF2B5EF4-FFF2-40B4-BE49-F238E27FC236}">
                  <a16:creationId xmlns:a16="http://schemas.microsoft.com/office/drawing/2014/main" id="{D313C9EE-AD1D-47F2-A54A-98FA10AF4ACE}"/>
                </a:ext>
              </a:extLst>
            </p:cNvPr>
            <p:cNvSpPr>
              <a:spLocks noChangeShapeType="1"/>
            </p:cNvSpPr>
            <p:nvPr/>
          </p:nvSpPr>
          <p:spPr bwMode="auto">
            <a:xfrm>
              <a:off x="295" y="1488"/>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9" name="Line 46">
              <a:extLst>
                <a:ext uri="{FF2B5EF4-FFF2-40B4-BE49-F238E27FC236}">
                  <a16:creationId xmlns:a16="http://schemas.microsoft.com/office/drawing/2014/main" id="{839BECE5-E58A-49EE-A4E6-8F53AD91C890}"/>
                </a:ext>
              </a:extLst>
            </p:cNvPr>
            <p:cNvSpPr>
              <a:spLocks noChangeShapeType="1"/>
            </p:cNvSpPr>
            <p:nvPr/>
          </p:nvSpPr>
          <p:spPr bwMode="auto">
            <a:xfrm>
              <a:off x="295" y="1491"/>
              <a:ext cx="4693" cy="1"/>
            </a:xfrm>
            <a:prstGeom prst="line">
              <a:avLst/>
            </a:prstGeom>
            <a:noFill/>
            <a:ln w="4">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70" name="Line 47">
              <a:extLst>
                <a:ext uri="{FF2B5EF4-FFF2-40B4-BE49-F238E27FC236}">
                  <a16:creationId xmlns:a16="http://schemas.microsoft.com/office/drawing/2014/main" id="{8C17AAD3-CA98-42E5-8890-FE6F10CE3C84}"/>
                </a:ext>
              </a:extLst>
            </p:cNvPr>
            <p:cNvSpPr>
              <a:spLocks noChangeShapeType="1"/>
            </p:cNvSpPr>
            <p:nvPr/>
          </p:nvSpPr>
          <p:spPr bwMode="auto">
            <a:xfrm>
              <a:off x="295" y="3547"/>
              <a:ext cx="4693"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1" name="Line 48">
              <a:extLst>
                <a:ext uri="{FF2B5EF4-FFF2-40B4-BE49-F238E27FC236}">
                  <a16:creationId xmlns:a16="http://schemas.microsoft.com/office/drawing/2014/main" id="{9AF0B6CB-0947-4E17-BEA7-EA4C9AAEF124}"/>
                </a:ext>
              </a:extLst>
            </p:cNvPr>
            <p:cNvSpPr>
              <a:spLocks noChangeShapeType="1"/>
            </p:cNvSpPr>
            <p:nvPr/>
          </p:nvSpPr>
          <p:spPr bwMode="auto">
            <a:xfrm>
              <a:off x="295" y="3551"/>
              <a:ext cx="4693"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2" name="Line 49">
              <a:extLst>
                <a:ext uri="{FF2B5EF4-FFF2-40B4-BE49-F238E27FC236}">
                  <a16:creationId xmlns:a16="http://schemas.microsoft.com/office/drawing/2014/main" id="{5396F49E-E6E7-4225-91EB-531B8A4EEC2F}"/>
                </a:ext>
              </a:extLst>
            </p:cNvPr>
            <p:cNvSpPr>
              <a:spLocks noChangeShapeType="1"/>
            </p:cNvSpPr>
            <p:nvPr/>
          </p:nvSpPr>
          <p:spPr bwMode="auto">
            <a:xfrm>
              <a:off x="295" y="3554"/>
              <a:ext cx="4693"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3" name="Line 50">
              <a:extLst>
                <a:ext uri="{FF2B5EF4-FFF2-40B4-BE49-F238E27FC236}">
                  <a16:creationId xmlns:a16="http://schemas.microsoft.com/office/drawing/2014/main" id="{A443B03B-5ABB-47C9-9B43-6B39873CADB0}"/>
                </a:ext>
              </a:extLst>
            </p:cNvPr>
            <p:cNvSpPr>
              <a:spLocks noChangeShapeType="1"/>
            </p:cNvSpPr>
            <p:nvPr/>
          </p:nvSpPr>
          <p:spPr bwMode="auto">
            <a:xfrm>
              <a:off x="295" y="3558"/>
              <a:ext cx="4693"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4" name="Rectangle 51">
              <a:extLst>
                <a:ext uri="{FF2B5EF4-FFF2-40B4-BE49-F238E27FC236}">
                  <a16:creationId xmlns:a16="http://schemas.microsoft.com/office/drawing/2014/main" id="{3BD0C0E0-DC80-4DC0-8973-A4C9949065D8}"/>
                </a:ext>
              </a:extLst>
            </p:cNvPr>
            <p:cNvSpPr>
              <a:spLocks noChangeArrowheads="1"/>
            </p:cNvSpPr>
            <p:nvPr/>
          </p:nvSpPr>
          <p:spPr bwMode="auto">
            <a:xfrm>
              <a:off x="4897" y="3423"/>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i="1">
                  <a:solidFill>
                    <a:srgbClr val="000000"/>
                  </a:solidFill>
                  <a:latin typeface="Times New Roman" panose="02020603050405020304" pitchFamily="18" charset="0"/>
                </a:rPr>
                <a:t>x</a:t>
              </a:r>
              <a:endParaRPr lang="en-US" altLang="en-US" sz="1800">
                <a:latin typeface="Arial" panose="020B0604020202020204" pitchFamily="34" charset="0"/>
              </a:endParaRPr>
            </a:p>
          </p:txBody>
        </p:sp>
        <p:sp>
          <p:nvSpPr>
            <p:cNvPr id="21575" name="Freeform 52">
              <a:extLst>
                <a:ext uri="{FF2B5EF4-FFF2-40B4-BE49-F238E27FC236}">
                  <a16:creationId xmlns:a16="http://schemas.microsoft.com/office/drawing/2014/main" id="{79C73CAD-DF4C-4387-B2AF-E49E625C0B83}"/>
                </a:ext>
              </a:extLst>
            </p:cNvPr>
            <p:cNvSpPr>
              <a:spLocks/>
            </p:cNvSpPr>
            <p:nvPr/>
          </p:nvSpPr>
          <p:spPr bwMode="auto">
            <a:xfrm>
              <a:off x="4944" y="3518"/>
              <a:ext cx="37" cy="73"/>
            </a:xfrm>
            <a:custGeom>
              <a:avLst/>
              <a:gdLst>
                <a:gd name="T0" fmla="*/ 0 w 37"/>
                <a:gd name="T1" fmla="*/ 0 h 73"/>
                <a:gd name="T2" fmla="*/ 37 w 37"/>
                <a:gd name="T3" fmla="*/ 36 h 73"/>
                <a:gd name="T4" fmla="*/ 0 w 37"/>
                <a:gd name="T5" fmla="*/ 73 h 73"/>
                <a:gd name="T6" fmla="*/ 0 w 37"/>
                <a:gd name="T7" fmla="*/ 0 h 73"/>
                <a:gd name="T8" fmla="*/ 0 60000 65536"/>
                <a:gd name="T9" fmla="*/ 0 60000 65536"/>
                <a:gd name="T10" fmla="*/ 0 60000 65536"/>
                <a:gd name="T11" fmla="*/ 0 60000 65536"/>
                <a:gd name="T12" fmla="*/ 0 w 37"/>
                <a:gd name="T13" fmla="*/ 0 h 73"/>
                <a:gd name="T14" fmla="*/ 37 w 37"/>
                <a:gd name="T15" fmla="*/ 73 h 73"/>
              </a:gdLst>
              <a:ahLst/>
              <a:cxnLst>
                <a:cxn ang="T8">
                  <a:pos x="T0" y="T1"/>
                </a:cxn>
                <a:cxn ang="T9">
                  <a:pos x="T2" y="T3"/>
                </a:cxn>
                <a:cxn ang="T10">
                  <a:pos x="T4" y="T5"/>
                </a:cxn>
                <a:cxn ang="T11">
                  <a:pos x="T6" y="T7"/>
                </a:cxn>
              </a:cxnLst>
              <a:rect l="T12" t="T13" r="T14" b="T15"/>
              <a:pathLst>
                <a:path w="37" h="73">
                  <a:moveTo>
                    <a:pt x="0" y="0"/>
                  </a:moveTo>
                  <a:lnTo>
                    <a:pt x="37" y="36"/>
                  </a:lnTo>
                  <a:lnTo>
                    <a:pt x="0" y="73"/>
                  </a:lnTo>
                  <a:lnTo>
                    <a:pt x="0" y="0"/>
                  </a:lnTo>
                  <a:close/>
                </a:path>
              </a:pathLst>
            </a:custGeom>
            <a:solidFill>
              <a:srgbClr val="000000"/>
            </a:solidFill>
            <a:ln w="4">
              <a:solidFill>
                <a:srgbClr val="000000"/>
              </a:solidFill>
              <a:prstDash val="solid"/>
              <a:round/>
              <a:headEnd/>
              <a:tailEnd/>
            </a:ln>
          </p:spPr>
          <p:txBody>
            <a:bodyPr/>
            <a:lstStyle/>
            <a:p>
              <a:endParaRPr lang="en-US"/>
            </a:p>
          </p:txBody>
        </p:sp>
        <p:sp>
          <p:nvSpPr>
            <p:cNvPr id="21576" name="Line 53">
              <a:extLst>
                <a:ext uri="{FF2B5EF4-FFF2-40B4-BE49-F238E27FC236}">
                  <a16:creationId xmlns:a16="http://schemas.microsoft.com/office/drawing/2014/main" id="{1251A397-D388-495E-9A2F-3357A4FF51F9}"/>
                </a:ext>
              </a:extLst>
            </p:cNvPr>
            <p:cNvSpPr>
              <a:spLocks noChangeShapeType="1"/>
            </p:cNvSpPr>
            <p:nvPr/>
          </p:nvSpPr>
          <p:spPr bwMode="auto">
            <a:xfrm flipV="1">
              <a:off x="2633" y="1488"/>
              <a:ext cx="1" cy="2107"/>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7" name="Line 54">
              <a:extLst>
                <a:ext uri="{FF2B5EF4-FFF2-40B4-BE49-F238E27FC236}">
                  <a16:creationId xmlns:a16="http://schemas.microsoft.com/office/drawing/2014/main" id="{554361E8-28FD-4F75-8947-DF9EF8B9F6EB}"/>
                </a:ext>
              </a:extLst>
            </p:cNvPr>
            <p:cNvSpPr>
              <a:spLocks noChangeShapeType="1"/>
            </p:cNvSpPr>
            <p:nvPr/>
          </p:nvSpPr>
          <p:spPr bwMode="auto">
            <a:xfrm flipV="1">
              <a:off x="2636" y="1488"/>
              <a:ext cx="1" cy="2107"/>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8" name="Line 55">
              <a:extLst>
                <a:ext uri="{FF2B5EF4-FFF2-40B4-BE49-F238E27FC236}">
                  <a16:creationId xmlns:a16="http://schemas.microsoft.com/office/drawing/2014/main" id="{C26C4E76-08E7-4B29-8A4D-D052CF2462CF}"/>
                </a:ext>
              </a:extLst>
            </p:cNvPr>
            <p:cNvSpPr>
              <a:spLocks noChangeShapeType="1"/>
            </p:cNvSpPr>
            <p:nvPr/>
          </p:nvSpPr>
          <p:spPr bwMode="auto">
            <a:xfrm flipV="1">
              <a:off x="2640" y="1488"/>
              <a:ext cx="1" cy="2107"/>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9" name="Line 56">
              <a:extLst>
                <a:ext uri="{FF2B5EF4-FFF2-40B4-BE49-F238E27FC236}">
                  <a16:creationId xmlns:a16="http://schemas.microsoft.com/office/drawing/2014/main" id="{5778155A-1DE0-40BE-BD99-A8F9DEB9EA62}"/>
                </a:ext>
              </a:extLst>
            </p:cNvPr>
            <p:cNvSpPr>
              <a:spLocks noChangeShapeType="1"/>
            </p:cNvSpPr>
            <p:nvPr/>
          </p:nvSpPr>
          <p:spPr bwMode="auto">
            <a:xfrm flipV="1">
              <a:off x="2644" y="1488"/>
              <a:ext cx="1" cy="2107"/>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0" name="Rectangle 57">
              <a:extLst>
                <a:ext uri="{FF2B5EF4-FFF2-40B4-BE49-F238E27FC236}">
                  <a16:creationId xmlns:a16="http://schemas.microsoft.com/office/drawing/2014/main" id="{19A9D3E2-B2C2-4F2F-A70A-D24B31CDCDA1}"/>
                </a:ext>
              </a:extLst>
            </p:cNvPr>
            <p:cNvSpPr>
              <a:spLocks noChangeArrowheads="1"/>
            </p:cNvSpPr>
            <p:nvPr/>
          </p:nvSpPr>
          <p:spPr bwMode="auto">
            <a:xfrm>
              <a:off x="2688" y="1480"/>
              <a:ext cx="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i="1">
                  <a:solidFill>
                    <a:srgbClr val="000000"/>
                  </a:solidFill>
                  <a:latin typeface="Times New Roman" panose="02020603050405020304" pitchFamily="18" charset="0"/>
                </a:rPr>
                <a:t>y</a:t>
              </a:r>
              <a:endParaRPr lang="en-US" altLang="en-US" sz="1800">
                <a:latin typeface="Arial" panose="020B0604020202020204" pitchFamily="34" charset="0"/>
              </a:endParaRPr>
            </a:p>
          </p:txBody>
        </p:sp>
        <p:sp>
          <p:nvSpPr>
            <p:cNvPr id="21581" name="Freeform 58">
              <a:extLst>
                <a:ext uri="{FF2B5EF4-FFF2-40B4-BE49-F238E27FC236}">
                  <a16:creationId xmlns:a16="http://schemas.microsoft.com/office/drawing/2014/main" id="{9ABC3ECB-5CB7-49FD-8BFA-0D17AAAB787A}"/>
                </a:ext>
              </a:extLst>
            </p:cNvPr>
            <p:cNvSpPr>
              <a:spLocks/>
            </p:cNvSpPr>
            <p:nvPr/>
          </p:nvSpPr>
          <p:spPr bwMode="auto">
            <a:xfrm>
              <a:off x="2603" y="1491"/>
              <a:ext cx="74" cy="37"/>
            </a:xfrm>
            <a:custGeom>
              <a:avLst/>
              <a:gdLst>
                <a:gd name="T0" fmla="*/ 0 w 74"/>
                <a:gd name="T1" fmla="*/ 37 h 37"/>
                <a:gd name="T2" fmla="*/ 37 w 74"/>
                <a:gd name="T3" fmla="*/ 0 h 37"/>
                <a:gd name="T4" fmla="*/ 74 w 74"/>
                <a:gd name="T5" fmla="*/ 37 h 37"/>
                <a:gd name="T6" fmla="*/ 0 w 74"/>
                <a:gd name="T7" fmla="*/ 37 h 37"/>
                <a:gd name="T8" fmla="*/ 0 60000 65536"/>
                <a:gd name="T9" fmla="*/ 0 60000 65536"/>
                <a:gd name="T10" fmla="*/ 0 60000 65536"/>
                <a:gd name="T11" fmla="*/ 0 60000 65536"/>
                <a:gd name="T12" fmla="*/ 0 w 74"/>
                <a:gd name="T13" fmla="*/ 0 h 37"/>
                <a:gd name="T14" fmla="*/ 74 w 74"/>
                <a:gd name="T15" fmla="*/ 37 h 37"/>
              </a:gdLst>
              <a:ahLst/>
              <a:cxnLst>
                <a:cxn ang="T8">
                  <a:pos x="T0" y="T1"/>
                </a:cxn>
                <a:cxn ang="T9">
                  <a:pos x="T2" y="T3"/>
                </a:cxn>
                <a:cxn ang="T10">
                  <a:pos x="T4" y="T5"/>
                </a:cxn>
                <a:cxn ang="T11">
                  <a:pos x="T6" y="T7"/>
                </a:cxn>
              </a:cxnLst>
              <a:rect l="T12" t="T13" r="T14" b="T15"/>
              <a:pathLst>
                <a:path w="74" h="37">
                  <a:moveTo>
                    <a:pt x="0" y="37"/>
                  </a:moveTo>
                  <a:lnTo>
                    <a:pt x="37" y="0"/>
                  </a:lnTo>
                  <a:lnTo>
                    <a:pt x="74" y="37"/>
                  </a:lnTo>
                  <a:lnTo>
                    <a:pt x="0" y="37"/>
                  </a:lnTo>
                  <a:close/>
                </a:path>
              </a:pathLst>
            </a:custGeom>
            <a:solidFill>
              <a:srgbClr val="000000"/>
            </a:solidFill>
            <a:ln w="4">
              <a:solidFill>
                <a:srgbClr val="000000"/>
              </a:solidFill>
              <a:prstDash val="solid"/>
              <a:round/>
              <a:headEnd/>
              <a:tailEnd/>
            </a:ln>
          </p:spPr>
          <p:txBody>
            <a:bodyPr/>
            <a:lstStyle/>
            <a:p>
              <a:endParaRPr lang="en-US"/>
            </a:p>
          </p:txBody>
        </p:sp>
        <p:sp>
          <p:nvSpPr>
            <p:cNvPr id="21582" name="Rectangle 59">
              <a:extLst>
                <a:ext uri="{FF2B5EF4-FFF2-40B4-BE49-F238E27FC236}">
                  <a16:creationId xmlns:a16="http://schemas.microsoft.com/office/drawing/2014/main" id="{9EBE8200-0268-4653-9DCF-C55DDAF8CC5C}"/>
                </a:ext>
              </a:extLst>
            </p:cNvPr>
            <p:cNvSpPr>
              <a:spLocks noChangeArrowheads="1"/>
            </p:cNvSpPr>
            <p:nvPr/>
          </p:nvSpPr>
          <p:spPr bwMode="auto">
            <a:xfrm>
              <a:off x="292" y="1488"/>
              <a:ext cx="4696" cy="2110"/>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21583" name="Line 60">
              <a:extLst>
                <a:ext uri="{FF2B5EF4-FFF2-40B4-BE49-F238E27FC236}">
                  <a16:creationId xmlns:a16="http://schemas.microsoft.com/office/drawing/2014/main" id="{7BFCEF67-D03C-4390-BD01-2AC82573EAB1}"/>
                </a:ext>
              </a:extLst>
            </p:cNvPr>
            <p:cNvSpPr>
              <a:spLocks noChangeShapeType="1"/>
            </p:cNvSpPr>
            <p:nvPr/>
          </p:nvSpPr>
          <p:spPr bwMode="auto">
            <a:xfrm>
              <a:off x="685" y="3532"/>
              <a:ext cx="1" cy="4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4" name="Rectangle 61">
              <a:extLst>
                <a:ext uri="{FF2B5EF4-FFF2-40B4-BE49-F238E27FC236}">
                  <a16:creationId xmlns:a16="http://schemas.microsoft.com/office/drawing/2014/main" id="{1F08DF39-CAE9-4BCA-A312-A77F464F7F2E}"/>
                </a:ext>
              </a:extLst>
            </p:cNvPr>
            <p:cNvSpPr>
              <a:spLocks noChangeArrowheads="1"/>
            </p:cNvSpPr>
            <p:nvPr/>
          </p:nvSpPr>
          <p:spPr bwMode="auto">
            <a:xfrm>
              <a:off x="597" y="3452"/>
              <a:ext cx="28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-2.5</a:t>
              </a:r>
              <a:endParaRPr lang="en-US" altLang="en-US" sz="1800">
                <a:latin typeface="Arial" panose="020B0604020202020204" pitchFamily="34" charset="0"/>
              </a:endParaRPr>
            </a:p>
          </p:txBody>
        </p:sp>
        <p:sp>
          <p:nvSpPr>
            <p:cNvPr id="21585" name="Line 62">
              <a:extLst>
                <a:ext uri="{FF2B5EF4-FFF2-40B4-BE49-F238E27FC236}">
                  <a16:creationId xmlns:a16="http://schemas.microsoft.com/office/drawing/2014/main" id="{CC49ED9E-EE83-45F8-84AE-B3EBB4F2FF9B}"/>
                </a:ext>
              </a:extLst>
            </p:cNvPr>
            <p:cNvSpPr>
              <a:spLocks noChangeShapeType="1"/>
            </p:cNvSpPr>
            <p:nvPr/>
          </p:nvSpPr>
          <p:spPr bwMode="auto">
            <a:xfrm>
              <a:off x="1078" y="3532"/>
              <a:ext cx="1" cy="4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6" name="Rectangle 63">
              <a:extLst>
                <a:ext uri="{FF2B5EF4-FFF2-40B4-BE49-F238E27FC236}">
                  <a16:creationId xmlns:a16="http://schemas.microsoft.com/office/drawing/2014/main" id="{00CCACB7-3696-4CF7-9789-A49A81DDF2AB}"/>
                </a:ext>
              </a:extLst>
            </p:cNvPr>
            <p:cNvSpPr>
              <a:spLocks noChangeArrowheads="1"/>
            </p:cNvSpPr>
            <p:nvPr/>
          </p:nvSpPr>
          <p:spPr bwMode="auto">
            <a:xfrm>
              <a:off x="1034" y="3452"/>
              <a:ext cx="1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-2</a:t>
              </a:r>
              <a:endParaRPr lang="en-US" altLang="en-US" sz="1800">
                <a:latin typeface="Arial" panose="020B0604020202020204" pitchFamily="34" charset="0"/>
              </a:endParaRPr>
            </a:p>
          </p:txBody>
        </p:sp>
        <p:sp>
          <p:nvSpPr>
            <p:cNvPr id="21587" name="Line 64">
              <a:extLst>
                <a:ext uri="{FF2B5EF4-FFF2-40B4-BE49-F238E27FC236}">
                  <a16:creationId xmlns:a16="http://schemas.microsoft.com/office/drawing/2014/main" id="{41189C44-6A23-4D7C-8DC1-EAF3E040BC82}"/>
                </a:ext>
              </a:extLst>
            </p:cNvPr>
            <p:cNvSpPr>
              <a:spLocks noChangeShapeType="1"/>
            </p:cNvSpPr>
            <p:nvPr/>
          </p:nvSpPr>
          <p:spPr bwMode="auto">
            <a:xfrm>
              <a:off x="1468" y="3532"/>
              <a:ext cx="1" cy="4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8" name="Rectangle 65">
              <a:extLst>
                <a:ext uri="{FF2B5EF4-FFF2-40B4-BE49-F238E27FC236}">
                  <a16:creationId xmlns:a16="http://schemas.microsoft.com/office/drawing/2014/main" id="{FC8E5EDB-2EC4-444E-9291-063FFE53EB63}"/>
                </a:ext>
              </a:extLst>
            </p:cNvPr>
            <p:cNvSpPr>
              <a:spLocks noChangeArrowheads="1"/>
            </p:cNvSpPr>
            <p:nvPr/>
          </p:nvSpPr>
          <p:spPr bwMode="auto">
            <a:xfrm>
              <a:off x="1379" y="3452"/>
              <a:ext cx="28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-1.5</a:t>
              </a:r>
              <a:endParaRPr lang="en-US" altLang="en-US" sz="1800">
                <a:latin typeface="Arial" panose="020B0604020202020204" pitchFamily="34" charset="0"/>
              </a:endParaRPr>
            </a:p>
          </p:txBody>
        </p:sp>
        <p:sp>
          <p:nvSpPr>
            <p:cNvPr id="21589" name="Line 66">
              <a:extLst>
                <a:ext uri="{FF2B5EF4-FFF2-40B4-BE49-F238E27FC236}">
                  <a16:creationId xmlns:a16="http://schemas.microsoft.com/office/drawing/2014/main" id="{6CD1BC3A-9F69-4D19-A964-31376FF25D2E}"/>
                </a:ext>
              </a:extLst>
            </p:cNvPr>
            <p:cNvSpPr>
              <a:spLocks noChangeShapeType="1"/>
            </p:cNvSpPr>
            <p:nvPr/>
          </p:nvSpPr>
          <p:spPr bwMode="auto">
            <a:xfrm>
              <a:off x="1857" y="3532"/>
              <a:ext cx="1" cy="4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0" name="Rectangle 67">
              <a:extLst>
                <a:ext uri="{FF2B5EF4-FFF2-40B4-BE49-F238E27FC236}">
                  <a16:creationId xmlns:a16="http://schemas.microsoft.com/office/drawing/2014/main" id="{5B421248-307E-4807-913B-5E068A786973}"/>
                </a:ext>
              </a:extLst>
            </p:cNvPr>
            <p:cNvSpPr>
              <a:spLocks noChangeArrowheads="1"/>
            </p:cNvSpPr>
            <p:nvPr/>
          </p:nvSpPr>
          <p:spPr bwMode="auto">
            <a:xfrm>
              <a:off x="1813" y="3452"/>
              <a:ext cx="14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-1</a:t>
              </a:r>
              <a:endParaRPr lang="en-US" altLang="en-US" sz="1800">
                <a:latin typeface="Arial" panose="020B0604020202020204" pitchFamily="34" charset="0"/>
              </a:endParaRPr>
            </a:p>
          </p:txBody>
        </p:sp>
        <p:sp>
          <p:nvSpPr>
            <p:cNvPr id="21591" name="Line 68">
              <a:extLst>
                <a:ext uri="{FF2B5EF4-FFF2-40B4-BE49-F238E27FC236}">
                  <a16:creationId xmlns:a16="http://schemas.microsoft.com/office/drawing/2014/main" id="{A46A7410-5A57-42DA-A660-B6A0D1DFCCD3}"/>
                </a:ext>
              </a:extLst>
            </p:cNvPr>
            <p:cNvSpPr>
              <a:spLocks noChangeShapeType="1"/>
            </p:cNvSpPr>
            <p:nvPr/>
          </p:nvSpPr>
          <p:spPr bwMode="auto">
            <a:xfrm>
              <a:off x="2250" y="3532"/>
              <a:ext cx="1" cy="4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2" name="Rectangle 69">
              <a:extLst>
                <a:ext uri="{FF2B5EF4-FFF2-40B4-BE49-F238E27FC236}">
                  <a16:creationId xmlns:a16="http://schemas.microsoft.com/office/drawing/2014/main" id="{9E556333-4EAD-4A0D-A882-437E0F6B9AE3}"/>
                </a:ext>
              </a:extLst>
            </p:cNvPr>
            <p:cNvSpPr>
              <a:spLocks noChangeArrowheads="1"/>
            </p:cNvSpPr>
            <p:nvPr/>
          </p:nvSpPr>
          <p:spPr bwMode="auto">
            <a:xfrm>
              <a:off x="2162" y="3452"/>
              <a:ext cx="28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-0.5</a:t>
              </a:r>
              <a:endParaRPr lang="en-US" altLang="en-US" sz="1800">
                <a:latin typeface="Arial" panose="020B0604020202020204" pitchFamily="34" charset="0"/>
              </a:endParaRPr>
            </a:p>
          </p:txBody>
        </p:sp>
        <p:sp>
          <p:nvSpPr>
            <p:cNvPr id="21593" name="Rectangle 70">
              <a:extLst>
                <a:ext uri="{FF2B5EF4-FFF2-40B4-BE49-F238E27FC236}">
                  <a16:creationId xmlns:a16="http://schemas.microsoft.com/office/drawing/2014/main" id="{3CD5F18C-D130-413B-9F6F-888EF42BC757}"/>
                </a:ext>
              </a:extLst>
            </p:cNvPr>
            <p:cNvSpPr>
              <a:spLocks noChangeArrowheads="1"/>
            </p:cNvSpPr>
            <p:nvPr/>
          </p:nvSpPr>
          <p:spPr bwMode="auto">
            <a:xfrm>
              <a:off x="2655" y="3452"/>
              <a:ext cx="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0</a:t>
              </a:r>
              <a:endParaRPr lang="en-US" altLang="en-US" sz="1800">
                <a:latin typeface="Arial" panose="020B0604020202020204" pitchFamily="34" charset="0"/>
              </a:endParaRPr>
            </a:p>
          </p:txBody>
        </p:sp>
        <p:sp>
          <p:nvSpPr>
            <p:cNvPr id="21594" name="Line 71">
              <a:extLst>
                <a:ext uri="{FF2B5EF4-FFF2-40B4-BE49-F238E27FC236}">
                  <a16:creationId xmlns:a16="http://schemas.microsoft.com/office/drawing/2014/main" id="{370232F0-D563-4BA7-918D-3C3B90FC5FCA}"/>
                </a:ext>
              </a:extLst>
            </p:cNvPr>
            <p:cNvSpPr>
              <a:spLocks noChangeShapeType="1"/>
            </p:cNvSpPr>
            <p:nvPr/>
          </p:nvSpPr>
          <p:spPr bwMode="auto">
            <a:xfrm>
              <a:off x="3030" y="3532"/>
              <a:ext cx="1" cy="4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5" name="Rectangle 72">
              <a:extLst>
                <a:ext uri="{FF2B5EF4-FFF2-40B4-BE49-F238E27FC236}">
                  <a16:creationId xmlns:a16="http://schemas.microsoft.com/office/drawing/2014/main" id="{FD45E879-9FA2-4E1D-AB89-EFB82CF38143}"/>
                </a:ext>
              </a:extLst>
            </p:cNvPr>
            <p:cNvSpPr>
              <a:spLocks noChangeArrowheads="1"/>
            </p:cNvSpPr>
            <p:nvPr/>
          </p:nvSpPr>
          <p:spPr bwMode="auto">
            <a:xfrm>
              <a:off x="2963" y="3452"/>
              <a:ext cx="21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0.5</a:t>
              </a:r>
              <a:endParaRPr lang="en-US" altLang="en-US" sz="1800">
                <a:latin typeface="Arial" panose="020B0604020202020204" pitchFamily="34" charset="0"/>
              </a:endParaRPr>
            </a:p>
          </p:txBody>
        </p:sp>
        <p:sp>
          <p:nvSpPr>
            <p:cNvPr id="21596" name="Line 73">
              <a:extLst>
                <a:ext uri="{FF2B5EF4-FFF2-40B4-BE49-F238E27FC236}">
                  <a16:creationId xmlns:a16="http://schemas.microsoft.com/office/drawing/2014/main" id="{1363ED14-4875-4EF4-AD44-6E7CA0D888C1}"/>
                </a:ext>
              </a:extLst>
            </p:cNvPr>
            <p:cNvSpPr>
              <a:spLocks noChangeShapeType="1"/>
            </p:cNvSpPr>
            <p:nvPr/>
          </p:nvSpPr>
          <p:spPr bwMode="auto">
            <a:xfrm>
              <a:off x="3423" y="3532"/>
              <a:ext cx="1" cy="4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7" name="Rectangle 74">
              <a:extLst>
                <a:ext uri="{FF2B5EF4-FFF2-40B4-BE49-F238E27FC236}">
                  <a16:creationId xmlns:a16="http://schemas.microsoft.com/office/drawing/2014/main" id="{4DC5B863-4311-40F0-B8AC-5B63B8B31FCF}"/>
                </a:ext>
              </a:extLst>
            </p:cNvPr>
            <p:cNvSpPr>
              <a:spLocks noChangeArrowheads="1"/>
            </p:cNvSpPr>
            <p:nvPr/>
          </p:nvSpPr>
          <p:spPr bwMode="auto">
            <a:xfrm>
              <a:off x="3426" y="3452"/>
              <a:ext cx="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1</a:t>
              </a:r>
              <a:endParaRPr lang="en-US" altLang="en-US" sz="1800">
                <a:latin typeface="Arial" panose="020B0604020202020204" pitchFamily="34" charset="0"/>
              </a:endParaRPr>
            </a:p>
          </p:txBody>
        </p:sp>
        <p:sp>
          <p:nvSpPr>
            <p:cNvPr id="21598" name="Line 75">
              <a:extLst>
                <a:ext uri="{FF2B5EF4-FFF2-40B4-BE49-F238E27FC236}">
                  <a16:creationId xmlns:a16="http://schemas.microsoft.com/office/drawing/2014/main" id="{BA82232F-3D19-4508-8FD7-BF8D9473B02A}"/>
                </a:ext>
              </a:extLst>
            </p:cNvPr>
            <p:cNvSpPr>
              <a:spLocks noChangeShapeType="1"/>
            </p:cNvSpPr>
            <p:nvPr/>
          </p:nvSpPr>
          <p:spPr bwMode="auto">
            <a:xfrm>
              <a:off x="3812" y="3532"/>
              <a:ext cx="1" cy="4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9" name="Rectangle 76">
              <a:extLst>
                <a:ext uri="{FF2B5EF4-FFF2-40B4-BE49-F238E27FC236}">
                  <a16:creationId xmlns:a16="http://schemas.microsoft.com/office/drawing/2014/main" id="{EDA078F4-2B22-4E15-A71B-0054647DADE3}"/>
                </a:ext>
              </a:extLst>
            </p:cNvPr>
            <p:cNvSpPr>
              <a:spLocks noChangeArrowheads="1"/>
            </p:cNvSpPr>
            <p:nvPr/>
          </p:nvSpPr>
          <p:spPr bwMode="auto">
            <a:xfrm>
              <a:off x="3746" y="3452"/>
              <a:ext cx="21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1.5</a:t>
              </a:r>
              <a:endParaRPr lang="en-US" altLang="en-US" sz="1800">
                <a:latin typeface="Arial" panose="020B0604020202020204" pitchFamily="34" charset="0"/>
              </a:endParaRPr>
            </a:p>
          </p:txBody>
        </p:sp>
        <p:sp>
          <p:nvSpPr>
            <p:cNvPr id="21600" name="Line 77">
              <a:extLst>
                <a:ext uri="{FF2B5EF4-FFF2-40B4-BE49-F238E27FC236}">
                  <a16:creationId xmlns:a16="http://schemas.microsoft.com/office/drawing/2014/main" id="{42B504C9-7EB7-4BFE-8593-4441010422B3}"/>
                </a:ext>
              </a:extLst>
            </p:cNvPr>
            <p:cNvSpPr>
              <a:spLocks noChangeShapeType="1"/>
            </p:cNvSpPr>
            <p:nvPr/>
          </p:nvSpPr>
          <p:spPr bwMode="auto">
            <a:xfrm>
              <a:off x="4202" y="3532"/>
              <a:ext cx="1" cy="4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1" name="Rectangle 78">
              <a:extLst>
                <a:ext uri="{FF2B5EF4-FFF2-40B4-BE49-F238E27FC236}">
                  <a16:creationId xmlns:a16="http://schemas.microsoft.com/office/drawing/2014/main" id="{E9D0161E-13EB-4937-8073-905019A64085}"/>
                </a:ext>
              </a:extLst>
            </p:cNvPr>
            <p:cNvSpPr>
              <a:spLocks noChangeArrowheads="1"/>
            </p:cNvSpPr>
            <p:nvPr/>
          </p:nvSpPr>
          <p:spPr bwMode="auto">
            <a:xfrm>
              <a:off x="4206" y="3452"/>
              <a:ext cx="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2</a:t>
              </a:r>
              <a:endParaRPr lang="en-US" altLang="en-US" sz="1800">
                <a:latin typeface="Arial" panose="020B0604020202020204" pitchFamily="34" charset="0"/>
              </a:endParaRPr>
            </a:p>
          </p:txBody>
        </p:sp>
        <p:sp>
          <p:nvSpPr>
            <p:cNvPr id="21602" name="Line 79">
              <a:extLst>
                <a:ext uri="{FF2B5EF4-FFF2-40B4-BE49-F238E27FC236}">
                  <a16:creationId xmlns:a16="http://schemas.microsoft.com/office/drawing/2014/main" id="{108F89C3-0244-4CEC-93FE-13182F3D4F31}"/>
                </a:ext>
              </a:extLst>
            </p:cNvPr>
            <p:cNvSpPr>
              <a:spLocks noChangeShapeType="1"/>
            </p:cNvSpPr>
            <p:nvPr/>
          </p:nvSpPr>
          <p:spPr bwMode="auto">
            <a:xfrm>
              <a:off x="4595" y="3532"/>
              <a:ext cx="1" cy="4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3" name="Rectangle 80">
              <a:extLst>
                <a:ext uri="{FF2B5EF4-FFF2-40B4-BE49-F238E27FC236}">
                  <a16:creationId xmlns:a16="http://schemas.microsoft.com/office/drawing/2014/main" id="{AD585D8F-E0DB-4CD1-B0BC-9CB090D487BC}"/>
                </a:ext>
              </a:extLst>
            </p:cNvPr>
            <p:cNvSpPr>
              <a:spLocks noChangeArrowheads="1"/>
            </p:cNvSpPr>
            <p:nvPr/>
          </p:nvSpPr>
          <p:spPr bwMode="auto">
            <a:xfrm>
              <a:off x="4529" y="3452"/>
              <a:ext cx="21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2.5</a:t>
              </a:r>
              <a:endParaRPr lang="en-US" altLang="en-US" sz="1800">
                <a:latin typeface="Arial" panose="020B0604020202020204" pitchFamily="34" charset="0"/>
              </a:endParaRPr>
            </a:p>
          </p:txBody>
        </p:sp>
        <p:sp>
          <p:nvSpPr>
            <p:cNvPr id="21604" name="Rectangle 81">
              <a:extLst>
                <a:ext uri="{FF2B5EF4-FFF2-40B4-BE49-F238E27FC236}">
                  <a16:creationId xmlns:a16="http://schemas.microsoft.com/office/drawing/2014/main" id="{3BF2ACB8-5E9C-43D6-827E-6359AA25A48F}"/>
                </a:ext>
              </a:extLst>
            </p:cNvPr>
            <p:cNvSpPr>
              <a:spLocks noChangeArrowheads="1"/>
            </p:cNvSpPr>
            <p:nvPr/>
          </p:nvSpPr>
          <p:spPr bwMode="auto">
            <a:xfrm>
              <a:off x="2482" y="3095"/>
              <a:ext cx="21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0.1</a:t>
              </a:r>
              <a:endParaRPr lang="en-US" altLang="en-US" sz="1800">
                <a:latin typeface="Arial" panose="020B0604020202020204" pitchFamily="34" charset="0"/>
              </a:endParaRPr>
            </a:p>
          </p:txBody>
        </p:sp>
        <p:sp>
          <p:nvSpPr>
            <p:cNvPr id="21605" name="Line 82">
              <a:extLst>
                <a:ext uri="{FF2B5EF4-FFF2-40B4-BE49-F238E27FC236}">
                  <a16:creationId xmlns:a16="http://schemas.microsoft.com/office/drawing/2014/main" id="{A2A14FC5-372A-45A3-A623-E1510DB5BFCE}"/>
                </a:ext>
              </a:extLst>
            </p:cNvPr>
            <p:cNvSpPr>
              <a:spLocks noChangeShapeType="1"/>
            </p:cNvSpPr>
            <p:nvPr/>
          </p:nvSpPr>
          <p:spPr bwMode="auto">
            <a:xfrm>
              <a:off x="2618" y="3140"/>
              <a:ext cx="48"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6" name="Rectangle 83">
              <a:extLst>
                <a:ext uri="{FF2B5EF4-FFF2-40B4-BE49-F238E27FC236}">
                  <a16:creationId xmlns:a16="http://schemas.microsoft.com/office/drawing/2014/main" id="{09545646-E718-4956-9E92-7040081910B9}"/>
                </a:ext>
              </a:extLst>
            </p:cNvPr>
            <p:cNvSpPr>
              <a:spLocks noChangeArrowheads="1"/>
            </p:cNvSpPr>
            <p:nvPr/>
          </p:nvSpPr>
          <p:spPr bwMode="auto">
            <a:xfrm>
              <a:off x="2482" y="2684"/>
              <a:ext cx="21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0.2</a:t>
              </a:r>
              <a:endParaRPr lang="en-US" altLang="en-US" sz="1800">
                <a:latin typeface="Arial" panose="020B0604020202020204" pitchFamily="34" charset="0"/>
              </a:endParaRPr>
            </a:p>
          </p:txBody>
        </p:sp>
        <p:sp>
          <p:nvSpPr>
            <p:cNvPr id="21607" name="Line 84">
              <a:extLst>
                <a:ext uri="{FF2B5EF4-FFF2-40B4-BE49-F238E27FC236}">
                  <a16:creationId xmlns:a16="http://schemas.microsoft.com/office/drawing/2014/main" id="{A3133845-8E7F-4E35-84CE-624B91AB79D8}"/>
                </a:ext>
              </a:extLst>
            </p:cNvPr>
            <p:cNvSpPr>
              <a:spLocks noChangeShapeType="1"/>
            </p:cNvSpPr>
            <p:nvPr/>
          </p:nvSpPr>
          <p:spPr bwMode="auto">
            <a:xfrm>
              <a:off x="2618" y="2728"/>
              <a:ext cx="48"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8" name="Rectangle 85">
              <a:extLst>
                <a:ext uri="{FF2B5EF4-FFF2-40B4-BE49-F238E27FC236}">
                  <a16:creationId xmlns:a16="http://schemas.microsoft.com/office/drawing/2014/main" id="{F0AA7AA8-04C7-410E-853C-4D1C999E213D}"/>
                </a:ext>
              </a:extLst>
            </p:cNvPr>
            <p:cNvSpPr>
              <a:spLocks noChangeArrowheads="1"/>
            </p:cNvSpPr>
            <p:nvPr/>
          </p:nvSpPr>
          <p:spPr bwMode="auto">
            <a:xfrm>
              <a:off x="2482" y="2273"/>
              <a:ext cx="21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0.3</a:t>
              </a:r>
              <a:endParaRPr lang="en-US" altLang="en-US" sz="1800">
                <a:latin typeface="Arial" panose="020B0604020202020204" pitchFamily="34" charset="0"/>
              </a:endParaRPr>
            </a:p>
          </p:txBody>
        </p:sp>
        <p:sp>
          <p:nvSpPr>
            <p:cNvPr id="21609" name="Line 86">
              <a:extLst>
                <a:ext uri="{FF2B5EF4-FFF2-40B4-BE49-F238E27FC236}">
                  <a16:creationId xmlns:a16="http://schemas.microsoft.com/office/drawing/2014/main" id="{1AE14B92-911E-4DD7-BD0B-C7C67D14F879}"/>
                </a:ext>
              </a:extLst>
            </p:cNvPr>
            <p:cNvSpPr>
              <a:spLocks noChangeShapeType="1"/>
            </p:cNvSpPr>
            <p:nvPr/>
          </p:nvSpPr>
          <p:spPr bwMode="auto">
            <a:xfrm>
              <a:off x="2618" y="2317"/>
              <a:ext cx="48"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 name="Rectangle 87">
              <a:extLst>
                <a:ext uri="{FF2B5EF4-FFF2-40B4-BE49-F238E27FC236}">
                  <a16:creationId xmlns:a16="http://schemas.microsoft.com/office/drawing/2014/main" id="{62538AB4-0F36-406E-8A4A-25D47836BB7E}"/>
                </a:ext>
              </a:extLst>
            </p:cNvPr>
            <p:cNvSpPr>
              <a:spLocks noChangeArrowheads="1"/>
            </p:cNvSpPr>
            <p:nvPr/>
          </p:nvSpPr>
          <p:spPr bwMode="auto">
            <a:xfrm>
              <a:off x="2482" y="1858"/>
              <a:ext cx="21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solidFill>
                    <a:srgbClr val="000000"/>
                  </a:solidFill>
                  <a:latin typeface="Courier New" panose="02070309020205020404" pitchFamily="49" charset="0"/>
                </a:rPr>
                <a:t>0.4</a:t>
              </a:r>
              <a:endParaRPr lang="en-US" altLang="en-US" sz="1800">
                <a:latin typeface="Arial" panose="020B0604020202020204" pitchFamily="34" charset="0"/>
              </a:endParaRPr>
            </a:p>
          </p:txBody>
        </p:sp>
        <p:sp>
          <p:nvSpPr>
            <p:cNvPr id="21611" name="Line 88">
              <a:extLst>
                <a:ext uri="{FF2B5EF4-FFF2-40B4-BE49-F238E27FC236}">
                  <a16:creationId xmlns:a16="http://schemas.microsoft.com/office/drawing/2014/main" id="{075F5211-D5FA-4F02-B023-4BBF38ECF92C}"/>
                </a:ext>
              </a:extLst>
            </p:cNvPr>
            <p:cNvSpPr>
              <a:spLocks noChangeShapeType="1"/>
            </p:cNvSpPr>
            <p:nvPr/>
          </p:nvSpPr>
          <p:spPr bwMode="auto">
            <a:xfrm>
              <a:off x="2618" y="1902"/>
              <a:ext cx="48" cy="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2" name="Rectangle 90">
              <a:extLst>
                <a:ext uri="{FF2B5EF4-FFF2-40B4-BE49-F238E27FC236}">
                  <a16:creationId xmlns:a16="http://schemas.microsoft.com/office/drawing/2014/main" id="{CF881482-A9C4-4358-B1EF-7356F1CA3F4B}"/>
                </a:ext>
              </a:extLst>
            </p:cNvPr>
            <p:cNvSpPr>
              <a:spLocks noChangeArrowheads="1"/>
            </p:cNvSpPr>
            <p:nvPr/>
          </p:nvSpPr>
          <p:spPr bwMode="auto">
            <a:xfrm>
              <a:off x="292" y="1488"/>
              <a:ext cx="4696" cy="2110"/>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grpSp>
      <p:sp>
        <p:nvSpPr>
          <p:cNvPr id="13316" name="Freeform 89">
            <a:extLst>
              <a:ext uri="{FF2B5EF4-FFF2-40B4-BE49-F238E27FC236}">
                <a16:creationId xmlns:a16="http://schemas.microsoft.com/office/drawing/2014/main" id="{2FEDBF86-025E-4B9E-ADFB-E1D5E4E5717F}"/>
              </a:ext>
            </a:extLst>
          </p:cNvPr>
          <p:cNvSpPr>
            <a:spLocks/>
          </p:cNvSpPr>
          <p:nvPr/>
        </p:nvSpPr>
        <p:spPr bwMode="auto">
          <a:xfrm>
            <a:off x="1731963" y="3530601"/>
            <a:ext cx="5199062" cy="2949575"/>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TextBox 89">
            <a:extLst>
              <a:ext uri="{FF2B5EF4-FFF2-40B4-BE49-F238E27FC236}">
                <a16:creationId xmlns:a16="http://schemas.microsoft.com/office/drawing/2014/main" id="{E4233432-3C35-4297-AC0C-4ECDC331F9A8}"/>
              </a:ext>
            </a:extLst>
          </p:cNvPr>
          <p:cNvSpPr txBox="1"/>
          <p:nvPr/>
        </p:nvSpPr>
        <p:spPr>
          <a:xfrm>
            <a:off x="1703389" y="765176"/>
            <a:ext cx="6046787" cy="415925"/>
          </a:xfrm>
          <a:prstGeom prst="rect">
            <a:avLst/>
          </a:prstGeom>
          <a:noFill/>
        </p:spPr>
        <p:txBody>
          <a:bodyPr wrap="none">
            <a:spAutoFit/>
          </a:bodyPr>
          <a:lstStyle/>
          <a:p>
            <a:pPr eaLnBrk="1" hangingPunct="1">
              <a:defRPr/>
            </a:pPr>
            <a:r>
              <a:rPr lang="en-CA" sz="2100" dirty="0">
                <a:solidFill>
                  <a:srgbClr val="FF0000"/>
                </a:solidFill>
                <a:latin typeface="+mj-lt"/>
              </a:rPr>
              <a:t>Graph the “Z” and “t” distribution on your Ti83</a:t>
            </a:r>
          </a:p>
        </p:txBody>
      </p:sp>
      <p:pic>
        <p:nvPicPr>
          <p:cNvPr id="13403" name="Picture 91">
            <a:extLst>
              <a:ext uri="{FF2B5EF4-FFF2-40B4-BE49-F238E27FC236}">
                <a16:creationId xmlns:a16="http://schemas.microsoft.com/office/drawing/2014/main" id="{EA7E8B98-CCC5-48ED-9CE1-464F8B866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822" t="25156" r="51279" b="61615"/>
          <a:stretch>
            <a:fillRect/>
          </a:stretch>
        </p:blipFill>
        <p:spPr bwMode="auto">
          <a:xfrm>
            <a:off x="7680326" y="836613"/>
            <a:ext cx="27971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30A9AB54-7095-4812-95BF-8EC13D6EC1BB}"/>
              </a:ext>
            </a:extLst>
          </p:cNvPr>
          <p:cNvSpPr txBox="1">
            <a:spLocks noChangeArrowheads="1"/>
          </p:cNvSpPr>
          <p:nvPr/>
        </p:nvSpPr>
        <p:spPr bwMode="auto">
          <a:xfrm>
            <a:off x="1998663" y="1268414"/>
            <a:ext cx="595312"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b="1">
                <a:solidFill>
                  <a:srgbClr val="FF0000"/>
                </a:solidFill>
                <a:latin typeface="Arial" panose="020B0604020202020204" pitchFamily="34" charset="0"/>
              </a:rPr>
              <a:t>2nd</a:t>
            </a:r>
          </a:p>
        </p:txBody>
      </p:sp>
      <p:sp>
        <p:nvSpPr>
          <p:cNvPr id="93" name="TextBox 92">
            <a:extLst>
              <a:ext uri="{FF2B5EF4-FFF2-40B4-BE49-F238E27FC236}">
                <a16:creationId xmlns:a16="http://schemas.microsoft.com/office/drawing/2014/main" id="{A2C4DBDC-9B8D-4779-B31D-2BB1E61D8C05}"/>
              </a:ext>
            </a:extLst>
          </p:cNvPr>
          <p:cNvSpPr txBox="1"/>
          <p:nvPr/>
        </p:nvSpPr>
        <p:spPr>
          <a:xfrm>
            <a:off x="2711450" y="1268414"/>
            <a:ext cx="795338" cy="369887"/>
          </a:xfrm>
          <a:prstGeom prst="rect">
            <a:avLst/>
          </a:prstGeom>
          <a:solidFill>
            <a:schemeClr val="bg1"/>
          </a:solidFill>
          <a:ln>
            <a:solidFill>
              <a:schemeClr val="tx1"/>
            </a:solidFill>
          </a:ln>
        </p:spPr>
        <p:txBody>
          <a:bodyPr wrap="none">
            <a:spAutoFit/>
          </a:bodyPr>
          <a:lstStyle/>
          <a:p>
            <a:pPr algn="ctr" eaLnBrk="1" hangingPunct="1">
              <a:defRPr/>
            </a:pPr>
            <a:r>
              <a:rPr lang="en-CA" b="1" dirty="0" err="1">
                <a:latin typeface="+mj-lt"/>
              </a:rPr>
              <a:t>Distr</a:t>
            </a:r>
            <a:endParaRPr lang="en-CA" b="1" dirty="0">
              <a:latin typeface="+mj-lt"/>
            </a:endParaRPr>
          </a:p>
        </p:txBody>
      </p:sp>
      <p:sp>
        <p:nvSpPr>
          <p:cNvPr id="94" name="TextBox 93">
            <a:extLst>
              <a:ext uri="{FF2B5EF4-FFF2-40B4-BE49-F238E27FC236}">
                <a16:creationId xmlns:a16="http://schemas.microsoft.com/office/drawing/2014/main" id="{7891B7EB-3C59-4B67-8F46-8A1D6B1B71C4}"/>
              </a:ext>
            </a:extLst>
          </p:cNvPr>
          <p:cNvSpPr txBox="1"/>
          <p:nvPr/>
        </p:nvSpPr>
        <p:spPr>
          <a:xfrm>
            <a:off x="3641725" y="1268414"/>
            <a:ext cx="1733550" cy="369887"/>
          </a:xfrm>
          <a:prstGeom prst="rect">
            <a:avLst/>
          </a:prstGeom>
          <a:solidFill>
            <a:schemeClr val="bg1"/>
          </a:solidFill>
          <a:ln>
            <a:solidFill>
              <a:schemeClr val="tx1"/>
            </a:solidFill>
          </a:ln>
        </p:spPr>
        <p:txBody>
          <a:bodyPr wrap="none">
            <a:spAutoFit/>
          </a:bodyPr>
          <a:lstStyle/>
          <a:p>
            <a:pPr algn="ctr" eaLnBrk="1" hangingPunct="1">
              <a:defRPr/>
            </a:pPr>
            <a:r>
              <a:rPr lang="en-CA" b="1" dirty="0">
                <a:latin typeface="+mj-lt"/>
              </a:rPr>
              <a:t>1:normalpdf(</a:t>
            </a:r>
          </a:p>
        </p:txBody>
      </p:sp>
      <p:sp>
        <p:nvSpPr>
          <p:cNvPr id="95" name="TextBox 94">
            <a:extLst>
              <a:ext uri="{FF2B5EF4-FFF2-40B4-BE49-F238E27FC236}">
                <a16:creationId xmlns:a16="http://schemas.microsoft.com/office/drawing/2014/main" id="{7B1E691F-511C-406A-8A8E-01FFAAC4D47F}"/>
              </a:ext>
            </a:extLst>
          </p:cNvPr>
          <p:cNvSpPr txBox="1"/>
          <p:nvPr/>
        </p:nvSpPr>
        <p:spPr>
          <a:xfrm>
            <a:off x="3633789" y="1760538"/>
            <a:ext cx="966787" cy="368300"/>
          </a:xfrm>
          <a:prstGeom prst="rect">
            <a:avLst/>
          </a:prstGeom>
          <a:solidFill>
            <a:schemeClr val="bg1"/>
          </a:solidFill>
          <a:ln>
            <a:solidFill>
              <a:schemeClr val="tx1"/>
            </a:solidFill>
          </a:ln>
        </p:spPr>
        <p:txBody>
          <a:bodyPr wrap="none">
            <a:spAutoFit/>
          </a:bodyPr>
          <a:lstStyle/>
          <a:p>
            <a:pPr algn="ctr" eaLnBrk="1" hangingPunct="1">
              <a:defRPr/>
            </a:pPr>
            <a:r>
              <a:rPr lang="en-CA" b="1" dirty="0">
                <a:latin typeface="+mj-lt"/>
              </a:rPr>
              <a:t>4:tpdf(</a:t>
            </a:r>
          </a:p>
        </p:txBody>
      </p:sp>
      <p:sp>
        <p:nvSpPr>
          <p:cNvPr id="96" name="TextBox 95">
            <a:extLst>
              <a:ext uri="{FF2B5EF4-FFF2-40B4-BE49-F238E27FC236}">
                <a16:creationId xmlns:a16="http://schemas.microsoft.com/office/drawing/2014/main" id="{8DC4C9AD-8888-4810-842C-81B4652C8C1B}"/>
              </a:ext>
            </a:extLst>
          </p:cNvPr>
          <p:cNvSpPr txBox="1"/>
          <p:nvPr/>
        </p:nvSpPr>
        <p:spPr>
          <a:xfrm>
            <a:off x="5519738" y="1268414"/>
            <a:ext cx="565150" cy="369887"/>
          </a:xfrm>
          <a:prstGeom prst="rect">
            <a:avLst/>
          </a:prstGeom>
          <a:solidFill>
            <a:schemeClr val="bg1"/>
          </a:solidFill>
          <a:ln>
            <a:noFill/>
          </a:ln>
        </p:spPr>
        <p:txBody>
          <a:bodyPr wrap="none">
            <a:spAutoFit/>
          </a:bodyPr>
          <a:lstStyle/>
          <a:p>
            <a:pPr algn="ctr" eaLnBrk="1" hangingPunct="1">
              <a:defRPr/>
            </a:pPr>
            <a:r>
              <a:rPr lang="en-CA" b="1" dirty="0">
                <a:latin typeface="+mj-lt"/>
              </a:rPr>
              <a:t>OR</a:t>
            </a:r>
          </a:p>
        </p:txBody>
      </p:sp>
      <p:sp>
        <p:nvSpPr>
          <p:cNvPr id="97" name="Freeform 89">
            <a:extLst>
              <a:ext uri="{FF2B5EF4-FFF2-40B4-BE49-F238E27FC236}">
                <a16:creationId xmlns:a16="http://schemas.microsoft.com/office/drawing/2014/main" id="{C6573C74-A3B5-4063-BEAF-D4B9258732E8}"/>
              </a:ext>
            </a:extLst>
          </p:cNvPr>
          <p:cNvSpPr>
            <a:spLocks/>
          </p:cNvSpPr>
          <p:nvPr/>
        </p:nvSpPr>
        <p:spPr bwMode="auto">
          <a:xfrm>
            <a:off x="1743076" y="3860801"/>
            <a:ext cx="5172075" cy="2500313"/>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noFill/>
          <a:ln w="2540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98" name="Object 92">
            <a:extLst>
              <a:ext uri="{FF2B5EF4-FFF2-40B4-BE49-F238E27FC236}">
                <a16:creationId xmlns:a16="http://schemas.microsoft.com/office/drawing/2014/main" id="{BAD99AB9-5E9E-4092-BE03-2F40D9239724}"/>
              </a:ext>
            </a:extLst>
          </p:cNvPr>
          <p:cNvGraphicFramePr>
            <a:graphicFrameLocks noChangeAspect="1"/>
          </p:cNvGraphicFramePr>
          <p:nvPr/>
        </p:nvGraphicFramePr>
        <p:xfrm>
          <a:off x="6937375" y="6010276"/>
          <a:ext cx="1492250" cy="398463"/>
        </p:xfrm>
        <a:graphic>
          <a:graphicData uri="http://schemas.openxmlformats.org/presentationml/2006/ole">
            <mc:AlternateContent xmlns:mc="http://schemas.openxmlformats.org/markup-compatibility/2006">
              <mc:Choice xmlns:v="urn:schemas-microsoft-com:vml" Requires="v">
                <p:oleObj name="Equation" r:id="rId5" imgW="952087" imgH="253890" progId="Equation.DSMT4">
                  <p:embed/>
                </p:oleObj>
              </mc:Choice>
              <mc:Fallback>
                <p:oleObj name="Equation" r:id="rId5" imgW="952087" imgH="253890" progId="Equation.DSMT4">
                  <p:embed/>
                  <p:pic>
                    <p:nvPicPr>
                      <p:cNvPr id="98" name="Object 92">
                        <a:extLst>
                          <a:ext uri="{FF2B5EF4-FFF2-40B4-BE49-F238E27FC236}">
                            <a16:creationId xmlns:a16="http://schemas.microsoft.com/office/drawing/2014/main" id="{BAD99AB9-5E9E-4092-BE03-2F40D92397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375" y="6010276"/>
                        <a:ext cx="14922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 name="Freeform 89">
            <a:extLst>
              <a:ext uri="{FF2B5EF4-FFF2-40B4-BE49-F238E27FC236}">
                <a16:creationId xmlns:a16="http://schemas.microsoft.com/office/drawing/2014/main" id="{828A74A3-02BA-4424-9D58-0D886B676D07}"/>
              </a:ext>
            </a:extLst>
          </p:cNvPr>
          <p:cNvSpPr>
            <a:spLocks/>
          </p:cNvSpPr>
          <p:nvPr/>
        </p:nvSpPr>
        <p:spPr bwMode="auto">
          <a:xfrm>
            <a:off x="1744664" y="3690938"/>
            <a:ext cx="5172075" cy="2741612"/>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noFill/>
          <a:ln w="25400">
            <a:solidFill>
              <a:srgbClr val="703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00" name="Object 92">
            <a:extLst>
              <a:ext uri="{FF2B5EF4-FFF2-40B4-BE49-F238E27FC236}">
                <a16:creationId xmlns:a16="http://schemas.microsoft.com/office/drawing/2014/main" id="{00D2A373-F68E-4670-B067-51C0A4ECE9B7}"/>
              </a:ext>
            </a:extLst>
          </p:cNvPr>
          <p:cNvGraphicFramePr>
            <a:graphicFrameLocks noChangeAspect="1"/>
          </p:cNvGraphicFramePr>
          <p:nvPr/>
        </p:nvGraphicFramePr>
        <p:xfrm>
          <a:off x="6948488" y="6234113"/>
          <a:ext cx="1473200" cy="398462"/>
        </p:xfrm>
        <a:graphic>
          <a:graphicData uri="http://schemas.openxmlformats.org/presentationml/2006/ole">
            <mc:AlternateContent xmlns:mc="http://schemas.openxmlformats.org/markup-compatibility/2006">
              <mc:Choice xmlns:v="urn:schemas-microsoft-com:vml" Requires="v">
                <p:oleObj name="Equation" r:id="rId7" imgW="939392" imgH="253890" progId="Equation.DSMT4">
                  <p:embed/>
                </p:oleObj>
              </mc:Choice>
              <mc:Fallback>
                <p:oleObj name="Equation" r:id="rId7" imgW="939392" imgH="253890" progId="Equation.DSMT4">
                  <p:embed/>
                  <p:pic>
                    <p:nvPicPr>
                      <p:cNvPr id="100" name="Object 92">
                        <a:extLst>
                          <a:ext uri="{FF2B5EF4-FFF2-40B4-BE49-F238E27FC236}">
                            <a16:creationId xmlns:a16="http://schemas.microsoft.com/office/drawing/2014/main" id="{00D2A373-F68E-4670-B067-51C0A4ECE9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488" y="6234113"/>
                        <a:ext cx="14732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 name="Freeform 89">
            <a:extLst>
              <a:ext uri="{FF2B5EF4-FFF2-40B4-BE49-F238E27FC236}">
                <a16:creationId xmlns:a16="http://schemas.microsoft.com/office/drawing/2014/main" id="{FD4B2F91-CDA7-4D34-AC49-ED0C0A25551A}"/>
              </a:ext>
            </a:extLst>
          </p:cNvPr>
          <p:cNvSpPr>
            <a:spLocks/>
          </p:cNvSpPr>
          <p:nvPr/>
        </p:nvSpPr>
        <p:spPr bwMode="auto">
          <a:xfrm>
            <a:off x="1746251" y="3597275"/>
            <a:ext cx="5172075" cy="2859088"/>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noFill/>
          <a:ln w="254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02" name="Object 94">
            <a:extLst>
              <a:ext uri="{FF2B5EF4-FFF2-40B4-BE49-F238E27FC236}">
                <a16:creationId xmlns:a16="http://schemas.microsoft.com/office/drawing/2014/main" id="{4C78216A-B11B-4180-B07E-00C8CCFE3578}"/>
              </a:ext>
            </a:extLst>
          </p:cNvPr>
          <p:cNvGraphicFramePr>
            <a:graphicFrameLocks noChangeAspect="1"/>
          </p:cNvGraphicFramePr>
          <p:nvPr/>
        </p:nvGraphicFramePr>
        <p:xfrm>
          <a:off x="6935788" y="6061076"/>
          <a:ext cx="1612900" cy="398463"/>
        </p:xfrm>
        <a:graphic>
          <a:graphicData uri="http://schemas.openxmlformats.org/presentationml/2006/ole">
            <mc:AlternateContent xmlns:mc="http://schemas.openxmlformats.org/markup-compatibility/2006">
              <mc:Choice xmlns:v="urn:schemas-microsoft-com:vml" Requires="v">
                <p:oleObj name="Equation" r:id="rId9" imgW="1028254" imgH="253890" progId="Equation.DSMT4">
                  <p:embed/>
                </p:oleObj>
              </mc:Choice>
              <mc:Fallback>
                <p:oleObj name="Equation" r:id="rId9" imgW="1028254" imgH="253890" progId="Equation.DSMT4">
                  <p:embed/>
                  <p:pic>
                    <p:nvPicPr>
                      <p:cNvPr id="102" name="Object 94">
                        <a:extLst>
                          <a:ext uri="{FF2B5EF4-FFF2-40B4-BE49-F238E27FC236}">
                            <a16:creationId xmlns:a16="http://schemas.microsoft.com/office/drawing/2014/main" id="{4C78216A-B11B-4180-B07E-00C8CCFE35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5788" y="6061076"/>
                        <a:ext cx="16129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 name="TextBox 102">
            <a:extLst>
              <a:ext uri="{FF2B5EF4-FFF2-40B4-BE49-F238E27FC236}">
                <a16:creationId xmlns:a16="http://schemas.microsoft.com/office/drawing/2014/main" id="{7B7DE351-2032-4BDB-B696-B11C18A3690F}"/>
              </a:ext>
            </a:extLst>
          </p:cNvPr>
          <p:cNvSpPr txBox="1"/>
          <p:nvPr/>
        </p:nvSpPr>
        <p:spPr>
          <a:xfrm>
            <a:off x="7062788" y="4052888"/>
            <a:ext cx="2576512" cy="1708150"/>
          </a:xfrm>
          <a:prstGeom prst="rect">
            <a:avLst/>
          </a:prstGeom>
          <a:noFill/>
        </p:spPr>
        <p:txBody>
          <a:bodyPr wrap="none">
            <a:spAutoFit/>
          </a:bodyPr>
          <a:lstStyle/>
          <a:p>
            <a:pPr eaLnBrk="1" hangingPunct="1">
              <a:defRPr/>
            </a:pPr>
            <a:r>
              <a:rPr lang="en-CA" sz="2100" dirty="0">
                <a:solidFill>
                  <a:srgbClr val="FF0000"/>
                </a:solidFill>
                <a:latin typeface="+mj-lt"/>
              </a:rPr>
              <a:t>As the degree of </a:t>
            </a:r>
            <a:br>
              <a:rPr lang="en-CA" sz="2100" dirty="0">
                <a:solidFill>
                  <a:srgbClr val="FF0000"/>
                </a:solidFill>
                <a:latin typeface="+mj-lt"/>
              </a:rPr>
            </a:br>
            <a:r>
              <a:rPr lang="en-CA" sz="2100" dirty="0">
                <a:solidFill>
                  <a:srgbClr val="FF0000"/>
                </a:solidFill>
                <a:latin typeface="+mj-lt"/>
              </a:rPr>
              <a:t>freedom increases, </a:t>
            </a:r>
            <a:br>
              <a:rPr lang="en-CA" sz="2100" dirty="0">
                <a:solidFill>
                  <a:srgbClr val="FF0000"/>
                </a:solidFill>
                <a:latin typeface="+mj-lt"/>
              </a:rPr>
            </a:br>
            <a:r>
              <a:rPr lang="en-CA" sz="2100" dirty="0">
                <a:solidFill>
                  <a:srgbClr val="FF0000"/>
                </a:solidFill>
                <a:latin typeface="+mj-lt"/>
              </a:rPr>
              <a:t>the t-distribution</a:t>
            </a:r>
          </a:p>
          <a:p>
            <a:pPr eaLnBrk="1" hangingPunct="1">
              <a:defRPr/>
            </a:pPr>
            <a:r>
              <a:rPr lang="en-CA" sz="2100" dirty="0">
                <a:solidFill>
                  <a:srgbClr val="FF0000"/>
                </a:solidFill>
                <a:latin typeface="+mj-lt"/>
              </a:rPr>
              <a:t>gets closer to a </a:t>
            </a:r>
            <a:br>
              <a:rPr lang="en-CA" sz="2100" dirty="0">
                <a:solidFill>
                  <a:srgbClr val="FF0000"/>
                </a:solidFill>
                <a:latin typeface="+mj-lt"/>
              </a:rPr>
            </a:br>
            <a:r>
              <a:rPr lang="en-CA" sz="2100" dirty="0">
                <a:solidFill>
                  <a:srgbClr val="FF0000"/>
                </a:solidFill>
                <a:latin typeface="+mj-lt"/>
              </a:rPr>
              <a:t>z-distribution </a:t>
            </a:r>
          </a:p>
        </p:txBody>
      </p:sp>
      <p:sp>
        <p:nvSpPr>
          <p:cNvPr id="104" name="TextBox 103">
            <a:extLst>
              <a:ext uri="{FF2B5EF4-FFF2-40B4-BE49-F238E27FC236}">
                <a16:creationId xmlns:a16="http://schemas.microsoft.com/office/drawing/2014/main" id="{E2ACFBFF-CEAE-4986-88C0-90F44159A34F}"/>
              </a:ext>
            </a:extLst>
          </p:cNvPr>
          <p:cNvSpPr txBox="1"/>
          <p:nvPr/>
        </p:nvSpPr>
        <p:spPr>
          <a:xfrm>
            <a:off x="4721225" y="1762125"/>
            <a:ext cx="325438" cy="369888"/>
          </a:xfrm>
          <a:prstGeom prst="rect">
            <a:avLst/>
          </a:prstGeom>
          <a:solidFill>
            <a:schemeClr val="bg1"/>
          </a:solidFill>
          <a:ln>
            <a:solidFill>
              <a:schemeClr val="tx1"/>
            </a:solidFill>
          </a:ln>
        </p:spPr>
        <p:txBody>
          <a:bodyPr wrap="none">
            <a:spAutoFit/>
          </a:bodyPr>
          <a:lstStyle/>
          <a:p>
            <a:pPr algn="ctr" eaLnBrk="1" hangingPunct="1">
              <a:defRPr/>
            </a:pPr>
            <a:r>
              <a:rPr lang="en-CA" b="1" dirty="0">
                <a:latin typeface="+mj-lt"/>
              </a:rPr>
              <a:t>x</a:t>
            </a:r>
          </a:p>
        </p:txBody>
      </p:sp>
      <p:sp>
        <p:nvSpPr>
          <p:cNvPr id="105" name="TextBox 104">
            <a:extLst>
              <a:ext uri="{FF2B5EF4-FFF2-40B4-BE49-F238E27FC236}">
                <a16:creationId xmlns:a16="http://schemas.microsoft.com/office/drawing/2014/main" id="{BCB73FAE-5320-43A4-B92E-FF5E3FCBE81D}"/>
              </a:ext>
            </a:extLst>
          </p:cNvPr>
          <p:cNvSpPr txBox="1"/>
          <p:nvPr/>
        </p:nvSpPr>
        <p:spPr>
          <a:xfrm>
            <a:off x="5219700" y="1709739"/>
            <a:ext cx="274638" cy="477837"/>
          </a:xfrm>
          <a:prstGeom prst="rect">
            <a:avLst/>
          </a:prstGeom>
          <a:solidFill>
            <a:schemeClr val="bg1"/>
          </a:solidFill>
          <a:ln>
            <a:solidFill>
              <a:schemeClr val="tx1"/>
            </a:solidFill>
          </a:ln>
        </p:spPr>
        <p:txBody>
          <a:bodyPr wrap="none">
            <a:spAutoFit/>
          </a:bodyPr>
          <a:lstStyle/>
          <a:p>
            <a:pPr algn="ctr" eaLnBrk="1" hangingPunct="1">
              <a:defRPr/>
            </a:pPr>
            <a:r>
              <a:rPr lang="en-CA" sz="2500" b="1" dirty="0">
                <a:latin typeface="+mj-lt"/>
              </a:rPr>
              <a:t>,</a:t>
            </a:r>
          </a:p>
        </p:txBody>
      </p:sp>
      <p:sp>
        <p:nvSpPr>
          <p:cNvPr id="106" name="TextBox 105">
            <a:extLst>
              <a:ext uri="{FF2B5EF4-FFF2-40B4-BE49-F238E27FC236}">
                <a16:creationId xmlns:a16="http://schemas.microsoft.com/office/drawing/2014/main" id="{1C4BCF6A-C3B9-4863-979E-B606E8490E0C}"/>
              </a:ext>
            </a:extLst>
          </p:cNvPr>
          <p:cNvSpPr txBox="1"/>
          <p:nvPr/>
        </p:nvSpPr>
        <p:spPr>
          <a:xfrm>
            <a:off x="5667376" y="1778000"/>
            <a:ext cx="428625" cy="369888"/>
          </a:xfrm>
          <a:prstGeom prst="rect">
            <a:avLst/>
          </a:prstGeom>
          <a:solidFill>
            <a:schemeClr val="bg1"/>
          </a:solidFill>
          <a:ln>
            <a:solidFill>
              <a:schemeClr val="tx1"/>
            </a:solidFill>
          </a:ln>
        </p:spPr>
        <p:txBody>
          <a:bodyPr wrap="none">
            <a:spAutoFit/>
          </a:bodyPr>
          <a:lstStyle/>
          <a:p>
            <a:pPr algn="ctr" eaLnBrk="1" hangingPunct="1">
              <a:defRPr/>
            </a:pPr>
            <a:r>
              <a:rPr lang="en-CA" b="1" dirty="0" err="1">
                <a:latin typeface="+mj-lt"/>
              </a:rPr>
              <a:t>df</a:t>
            </a:r>
            <a:endParaRPr lang="en-CA" b="1" dirty="0">
              <a:latin typeface="+mj-lt"/>
            </a:endParaRPr>
          </a:p>
        </p:txBody>
      </p:sp>
      <p:sp>
        <p:nvSpPr>
          <p:cNvPr id="107" name="TextBox 106">
            <a:extLst>
              <a:ext uri="{FF2B5EF4-FFF2-40B4-BE49-F238E27FC236}">
                <a16:creationId xmlns:a16="http://schemas.microsoft.com/office/drawing/2014/main" id="{994F61F0-B22B-4CD3-BCE4-CD30CA3A6F0B}"/>
              </a:ext>
            </a:extLst>
          </p:cNvPr>
          <p:cNvSpPr txBox="1"/>
          <p:nvPr/>
        </p:nvSpPr>
        <p:spPr>
          <a:xfrm>
            <a:off x="6242050" y="1793875"/>
            <a:ext cx="274638" cy="369888"/>
          </a:xfrm>
          <a:prstGeom prst="rect">
            <a:avLst/>
          </a:prstGeom>
          <a:solidFill>
            <a:schemeClr val="bg1"/>
          </a:solidFill>
          <a:ln>
            <a:solidFill>
              <a:schemeClr val="tx1"/>
            </a:solidFill>
          </a:ln>
        </p:spPr>
        <p:txBody>
          <a:bodyPr wrap="none">
            <a:spAutoFit/>
          </a:bodyPr>
          <a:lstStyle/>
          <a:p>
            <a:pPr algn="ctr" eaLnBrk="1" hangingPunct="1">
              <a:defRPr/>
            </a:pPr>
            <a:r>
              <a:rPr lang="en-CA" b="1" dirty="0">
                <a:latin typeface="+mj-lt"/>
              </a:rPr>
              <a:t>)</a:t>
            </a:r>
          </a:p>
        </p:txBody>
      </p:sp>
      <p:sp>
        <p:nvSpPr>
          <p:cNvPr id="108" name="TextBox 107">
            <a:extLst>
              <a:ext uri="{FF2B5EF4-FFF2-40B4-BE49-F238E27FC236}">
                <a16:creationId xmlns:a16="http://schemas.microsoft.com/office/drawing/2014/main" id="{BD817540-C4DF-42A7-8E31-C06FC1C4A7A2}"/>
              </a:ext>
            </a:extLst>
          </p:cNvPr>
          <p:cNvSpPr txBox="1"/>
          <p:nvPr/>
        </p:nvSpPr>
        <p:spPr>
          <a:xfrm>
            <a:off x="7023100" y="2720975"/>
            <a:ext cx="2616200" cy="738188"/>
          </a:xfrm>
          <a:prstGeom prst="rect">
            <a:avLst/>
          </a:prstGeom>
          <a:noFill/>
        </p:spPr>
        <p:txBody>
          <a:bodyPr wrap="none">
            <a:spAutoFit/>
          </a:bodyPr>
          <a:lstStyle/>
          <a:p>
            <a:pPr eaLnBrk="1" hangingPunct="1">
              <a:defRPr/>
            </a:pPr>
            <a:r>
              <a:rPr lang="en-CA" sz="2100" dirty="0">
                <a:solidFill>
                  <a:srgbClr val="FF0000"/>
                </a:solidFill>
                <a:latin typeface="+mj-lt"/>
              </a:rPr>
              <a:t>This red graph is a </a:t>
            </a:r>
            <a:br>
              <a:rPr lang="en-CA" sz="2100" dirty="0">
                <a:solidFill>
                  <a:srgbClr val="FF0000"/>
                </a:solidFill>
                <a:latin typeface="+mj-lt"/>
              </a:rPr>
            </a:br>
            <a:r>
              <a:rPr lang="en-CA" sz="2100" dirty="0">
                <a:solidFill>
                  <a:srgbClr val="FF0000"/>
                </a:solidFill>
                <a:latin typeface="+mj-lt"/>
              </a:rPr>
              <a:t>normal distribution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linds(horizontal)">
                                      <p:cBhvr>
                                        <p:cTn id="12" dur="500"/>
                                        <p:tgtEl>
                                          <p:spTgt spid="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blinds(horizontal)">
                                      <p:cBhvr>
                                        <p:cTn id="17" dur="500"/>
                                        <p:tgtEl>
                                          <p:spTgt spid="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blinds(horizontal)">
                                      <p:cBhvr>
                                        <p:cTn id="22" dur="500"/>
                                        <p:tgtEl>
                                          <p:spTgt spid="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blinds(horizontal)">
                                      <p:cBhvr>
                                        <p:cTn id="27" dur="500"/>
                                        <p:tgtEl>
                                          <p:spTgt spid="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blinds(horizontal)">
                                      <p:cBhvr>
                                        <p:cTn id="32" dur="500"/>
                                        <p:tgtEl>
                                          <p:spTgt spid="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blinds(horizontal)">
                                      <p:cBhvr>
                                        <p:cTn id="37" dur="500"/>
                                        <p:tgtEl>
                                          <p:spTgt spid="1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blinds(horizontal)">
                                      <p:cBhvr>
                                        <p:cTn id="42" dur="500"/>
                                        <p:tgtEl>
                                          <p:spTgt spid="1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blinds(horizontal)">
                                      <p:cBhvr>
                                        <p:cTn id="47" dur="500"/>
                                        <p:tgtEl>
                                          <p:spTgt spid="1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blinds(horizontal)">
                                      <p:cBhvr>
                                        <p:cTn id="52" dur="500"/>
                                        <p:tgtEl>
                                          <p:spTgt spid="1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3403"/>
                                        </p:tgtEl>
                                        <p:attrNameLst>
                                          <p:attrName>style.visibility</p:attrName>
                                        </p:attrNameLst>
                                      </p:cBhvr>
                                      <p:to>
                                        <p:strVal val="visible"/>
                                      </p:to>
                                    </p:set>
                                    <p:animEffect transition="in" filter="blinds(horizontal)">
                                      <p:cBhvr>
                                        <p:cTn id="57" dur="500"/>
                                        <p:tgtEl>
                                          <p:spTgt spid="1340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3316"/>
                                        </p:tgtEl>
                                        <p:attrNameLst>
                                          <p:attrName>style.visibility</p:attrName>
                                        </p:attrNameLst>
                                      </p:cBhvr>
                                      <p:to>
                                        <p:strVal val="visible"/>
                                      </p:to>
                                    </p:set>
                                    <p:animEffect transition="in" filter="wipe(left)">
                                      <p:cBhvr>
                                        <p:cTn id="62" dur="2000"/>
                                        <p:tgtEl>
                                          <p:spTgt spid="133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blinds(horizontal)">
                                      <p:cBhvr>
                                        <p:cTn id="67" dur="500"/>
                                        <p:tgtEl>
                                          <p:spTgt spid="10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left)">
                                      <p:cBhvr>
                                        <p:cTn id="72" dur="2000"/>
                                        <p:tgtEl>
                                          <p:spTgt spid="97"/>
                                        </p:tgtEl>
                                      </p:cBhvr>
                                    </p:animEffect>
                                  </p:childTnLst>
                                </p:cTn>
                              </p:par>
                            </p:childTnLst>
                          </p:cTn>
                        </p:par>
                        <p:par>
                          <p:cTn id="73" fill="hold" nodeType="afterGroup">
                            <p:stCondLst>
                              <p:cond delay="2000"/>
                            </p:stCondLst>
                            <p:childTnLst>
                              <p:par>
                                <p:cTn id="74" presetID="3" presetClass="entr" presetSubtype="10" fill="hold" nodeType="afterEffect">
                                  <p:stCondLst>
                                    <p:cond delay="0"/>
                                  </p:stCondLst>
                                  <p:childTnLst>
                                    <p:set>
                                      <p:cBhvr>
                                        <p:cTn id="75" dur="1" fill="hold">
                                          <p:stCondLst>
                                            <p:cond delay="0"/>
                                          </p:stCondLst>
                                        </p:cTn>
                                        <p:tgtEl>
                                          <p:spTgt spid="98"/>
                                        </p:tgtEl>
                                        <p:attrNameLst>
                                          <p:attrName>style.visibility</p:attrName>
                                        </p:attrNameLst>
                                      </p:cBhvr>
                                      <p:to>
                                        <p:strVal val="visible"/>
                                      </p:to>
                                    </p:set>
                                    <p:animEffect transition="in" filter="blinds(horizontal)">
                                      <p:cBhvr>
                                        <p:cTn id="76" dur="500"/>
                                        <p:tgtEl>
                                          <p:spTgt spid="9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left)">
                                      <p:cBhvr>
                                        <p:cTn id="81" dur="2000"/>
                                        <p:tgtEl>
                                          <p:spTgt spid="99"/>
                                        </p:tgtEl>
                                      </p:cBhvr>
                                    </p:animEffect>
                                  </p:childTnLst>
                                </p:cTn>
                              </p:par>
                            </p:childTnLst>
                          </p:cTn>
                        </p:par>
                        <p:par>
                          <p:cTn id="82" fill="hold" nodeType="afterGroup">
                            <p:stCondLst>
                              <p:cond delay="2000"/>
                            </p:stCondLst>
                            <p:childTnLst>
                              <p:par>
                                <p:cTn id="83" presetID="3" presetClass="entr" presetSubtype="10" fill="hold" nodeType="after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blinds(horizontal)">
                                      <p:cBhvr>
                                        <p:cTn id="85" dur="500"/>
                                        <p:tgtEl>
                                          <p:spTgt spid="100"/>
                                        </p:tgtEl>
                                      </p:cBhvr>
                                    </p:animEffect>
                                  </p:childTnLst>
                                </p:cTn>
                              </p:par>
                              <p:par>
                                <p:cTn id="86" presetID="10" presetClass="exit" presetSubtype="0" fill="hold" nodeType="withEffect">
                                  <p:stCondLst>
                                    <p:cond delay="0"/>
                                  </p:stCondLst>
                                  <p:childTnLst>
                                    <p:animEffect transition="out" filter="fade">
                                      <p:cBhvr>
                                        <p:cTn id="87" dur="2000"/>
                                        <p:tgtEl>
                                          <p:spTgt spid="97"/>
                                        </p:tgtEl>
                                      </p:cBhvr>
                                    </p:animEffect>
                                    <p:set>
                                      <p:cBhvr>
                                        <p:cTn id="88" dur="1" fill="hold">
                                          <p:stCondLst>
                                            <p:cond delay="1999"/>
                                          </p:stCondLst>
                                        </p:cTn>
                                        <p:tgtEl>
                                          <p:spTgt spid="9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98"/>
                                        </p:tgtEl>
                                      </p:cBhvr>
                                    </p:animEffect>
                                    <p:set>
                                      <p:cBhvr>
                                        <p:cTn id="91" dur="1" fill="hold">
                                          <p:stCondLst>
                                            <p:cond delay="1999"/>
                                          </p:stCondLst>
                                        </p:cTn>
                                        <p:tgtEl>
                                          <p:spTgt spid="98"/>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wipe(left)">
                                      <p:cBhvr>
                                        <p:cTn id="96" dur="2000"/>
                                        <p:tgtEl>
                                          <p:spTgt spid="101"/>
                                        </p:tgtEl>
                                      </p:cBhvr>
                                    </p:animEffect>
                                  </p:childTnLst>
                                </p:cTn>
                              </p:par>
                            </p:childTnLst>
                          </p:cTn>
                        </p:par>
                        <p:par>
                          <p:cTn id="97" fill="hold" nodeType="afterGroup">
                            <p:stCondLst>
                              <p:cond delay="2000"/>
                            </p:stCondLst>
                            <p:childTnLst>
                              <p:par>
                                <p:cTn id="98" presetID="3" presetClass="entr" presetSubtype="10" fill="hold" nodeType="afterEffect">
                                  <p:stCondLst>
                                    <p:cond delay="0"/>
                                  </p:stCondLst>
                                  <p:childTnLst>
                                    <p:set>
                                      <p:cBhvr>
                                        <p:cTn id="99" dur="1" fill="hold">
                                          <p:stCondLst>
                                            <p:cond delay="0"/>
                                          </p:stCondLst>
                                        </p:cTn>
                                        <p:tgtEl>
                                          <p:spTgt spid="102"/>
                                        </p:tgtEl>
                                        <p:attrNameLst>
                                          <p:attrName>style.visibility</p:attrName>
                                        </p:attrNameLst>
                                      </p:cBhvr>
                                      <p:to>
                                        <p:strVal val="visible"/>
                                      </p:to>
                                    </p:set>
                                    <p:animEffect transition="in" filter="blinds(horizontal)">
                                      <p:cBhvr>
                                        <p:cTn id="100" dur="500"/>
                                        <p:tgtEl>
                                          <p:spTgt spid="102"/>
                                        </p:tgtEl>
                                      </p:cBhvr>
                                    </p:animEffect>
                                  </p:childTnLst>
                                </p:cTn>
                              </p:par>
                              <p:par>
                                <p:cTn id="101" presetID="10" presetClass="exit" presetSubtype="0" fill="hold" nodeType="withEffect">
                                  <p:stCondLst>
                                    <p:cond delay="0"/>
                                  </p:stCondLst>
                                  <p:childTnLst>
                                    <p:animEffect transition="out" filter="fade">
                                      <p:cBhvr>
                                        <p:cTn id="102" dur="2000"/>
                                        <p:tgtEl>
                                          <p:spTgt spid="99"/>
                                        </p:tgtEl>
                                      </p:cBhvr>
                                    </p:animEffect>
                                    <p:set>
                                      <p:cBhvr>
                                        <p:cTn id="103" dur="1" fill="hold">
                                          <p:stCondLst>
                                            <p:cond delay="1999"/>
                                          </p:stCondLst>
                                        </p:cTn>
                                        <p:tgtEl>
                                          <p:spTgt spid="9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2000"/>
                                        <p:tgtEl>
                                          <p:spTgt spid="100"/>
                                        </p:tgtEl>
                                      </p:cBhvr>
                                    </p:animEffect>
                                    <p:set>
                                      <p:cBhvr>
                                        <p:cTn id="106" dur="1" fill="hold">
                                          <p:stCondLst>
                                            <p:cond delay="1999"/>
                                          </p:stCondLst>
                                        </p:cTn>
                                        <p:tgtEl>
                                          <p:spTgt spid="100"/>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103"/>
                                        </p:tgtEl>
                                        <p:attrNameLst>
                                          <p:attrName>style.visibility</p:attrName>
                                        </p:attrNameLst>
                                      </p:cBhvr>
                                      <p:to>
                                        <p:strVal val="visible"/>
                                      </p:to>
                                    </p:set>
                                    <p:animEffect transition="in" filter="blinds(horizontal)">
                                      <p:cBhvr>
                                        <p:cTn id="11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animBg="1"/>
      <p:bldP spid="93" grpId="0" animBg="1"/>
      <p:bldP spid="94" grpId="0" animBg="1"/>
      <p:bldP spid="95" grpId="0" animBg="1"/>
      <p:bldP spid="96" grpId="0" animBg="1"/>
      <p:bldP spid="103" grpId="0"/>
      <p:bldP spid="104" grpId="0" animBg="1"/>
      <p:bldP spid="105" grpId="0" animBg="1"/>
      <p:bldP spid="106" grpId="0" animBg="1"/>
      <p:bldP spid="107" grpId="0" animBg="1"/>
      <p:bldP spid="1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39A0-F665-0D64-595A-3E2D75B9A9C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8B7AF96-6457-3686-328C-7C347149625F}"/>
              </a:ext>
            </a:extLst>
          </p:cNvPr>
          <p:cNvPicPr>
            <a:picLocks noChangeAspect="1"/>
          </p:cNvPicPr>
          <p:nvPr/>
        </p:nvPicPr>
        <p:blipFill>
          <a:blip r:embed="rId4"/>
          <a:stretch>
            <a:fillRect/>
          </a:stretch>
        </p:blipFill>
        <p:spPr>
          <a:xfrm>
            <a:off x="450747" y="148514"/>
            <a:ext cx="10274505" cy="5344819"/>
          </a:xfrm>
          <a:prstGeom prst="rect">
            <a:avLst/>
          </a:prstGeom>
        </p:spPr>
      </p:pic>
    </p:spTree>
    <p:custDataLst>
      <p:tags r:id="rId1"/>
    </p:custDataLst>
    <p:extLst>
      <p:ext uri="{BB962C8B-B14F-4D97-AF65-F5344CB8AC3E}">
        <p14:creationId xmlns:p14="http://schemas.microsoft.com/office/powerpoint/2010/main" val="178841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17DFB3-EEEE-4A65-97C8-A9FD3D48836E}"/>
              </a:ext>
            </a:extLst>
          </p:cNvPr>
          <p:cNvSpPr txBox="1"/>
          <p:nvPr/>
        </p:nvSpPr>
        <p:spPr>
          <a:xfrm>
            <a:off x="1787526" y="254000"/>
            <a:ext cx="7485063" cy="738188"/>
          </a:xfrm>
          <a:prstGeom prst="rect">
            <a:avLst/>
          </a:prstGeom>
          <a:noFill/>
        </p:spPr>
        <p:txBody>
          <a:bodyPr wrap="none">
            <a:spAutoFit/>
          </a:bodyPr>
          <a:lstStyle/>
          <a:p>
            <a:pPr marL="457200" indent="-457200" eaLnBrk="1" hangingPunct="1">
              <a:buFontTx/>
              <a:buAutoNum type="alphaLcParenR"/>
              <a:defRPr/>
            </a:pPr>
            <a:r>
              <a:rPr lang="en-CA" sz="2100" dirty="0">
                <a:solidFill>
                  <a:srgbClr val="FF0000"/>
                </a:solidFill>
                <a:latin typeface="+mj-lt"/>
              </a:rPr>
              <a:t>Since we don’t have the population standard deviation,</a:t>
            </a:r>
            <a:br>
              <a:rPr lang="en-CA" sz="2100" dirty="0">
                <a:solidFill>
                  <a:srgbClr val="FF0000"/>
                </a:solidFill>
                <a:latin typeface="+mj-lt"/>
              </a:rPr>
            </a:br>
            <a:r>
              <a:rPr lang="en-CA" sz="2100" dirty="0">
                <a:solidFill>
                  <a:srgbClr val="FF0000"/>
                </a:solidFill>
                <a:latin typeface="+mj-lt"/>
              </a:rPr>
              <a:t> we need to use a T-distribution and not z-distribution</a:t>
            </a:r>
          </a:p>
        </p:txBody>
      </p:sp>
      <p:sp>
        <p:nvSpPr>
          <p:cNvPr id="6" name="TextBox 5">
            <a:extLst>
              <a:ext uri="{FF2B5EF4-FFF2-40B4-BE49-F238E27FC236}">
                <a16:creationId xmlns:a16="http://schemas.microsoft.com/office/drawing/2014/main" id="{C3877360-C755-4961-9DC4-17D6B96897E2}"/>
              </a:ext>
            </a:extLst>
          </p:cNvPr>
          <p:cNvSpPr txBox="1"/>
          <p:nvPr/>
        </p:nvSpPr>
        <p:spPr>
          <a:xfrm>
            <a:off x="1787525" y="1179514"/>
            <a:ext cx="5011738" cy="415925"/>
          </a:xfrm>
          <a:prstGeom prst="rect">
            <a:avLst/>
          </a:prstGeom>
          <a:noFill/>
        </p:spPr>
        <p:txBody>
          <a:bodyPr wrap="none">
            <a:spAutoFit/>
          </a:bodyPr>
          <a:lstStyle/>
          <a:p>
            <a:pPr eaLnBrk="1" hangingPunct="1">
              <a:defRPr/>
            </a:pPr>
            <a:r>
              <a:rPr lang="en-CA" sz="2100" dirty="0">
                <a:solidFill>
                  <a:srgbClr val="FF0000"/>
                </a:solidFill>
                <a:latin typeface="+mj-lt"/>
              </a:rPr>
              <a:t>B) Degrees of Freedom = 15 – 1 = 14 df</a:t>
            </a:r>
          </a:p>
        </p:txBody>
      </p:sp>
      <p:sp>
        <p:nvSpPr>
          <p:cNvPr id="7" name="TextBox 6">
            <a:extLst>
              <a:ext uri="{FF2B5EF4-FFF2-40B4-BE49-F238E27FC236}">
                <a16:creationId xmlns:a16="http://schemas.microsoft.com/office/drawing/2014/main" id="{5A6F44B0-694E-4143-8C9F-10F748EDA8A7}"/>
              </a:ext>
            </a:extLst>
          </p:cNvPr>
          <p:cNvSpPr txBox="1"/>
          <p:nvPr/>
        </p:nvSpPr>
        <p:spPr>
          <a:xfrm>
            <a:off x="1735138" y="1812926"/>
            <a:ext cx="6057900" cy="415925"/>
          </a:xfrm>
          <a:prstGeom prst="rect">
            <a:avLst/>
          </a:prstGeom>
          <a:noFill/>
        </p:spPr>
        <p:txBody>
          <a:bodyPr wrap="none">
            <a:spAutoFit/>
          </a:bodyPr>
          <a:lstStyle/>
          <a:p>
            <a:pPr eaLnBrk="1" hangingPunct="1">
              <a:defRPr/>
            </a:pPr>
            <a:r>
              <a:rPr lang="en-CA" sz="2100" dirty="0">
                <a:solidFill>
                  <a:srgbClr val="FF0000"/>
                </a:solidFill>
                <a:latin typeface="+mj-lt"/>
              </a:rPr>
              <a:t>c) Find critical T-value for 99% CI with DF= 14</a:t>
            </a:r>
          </a:p>
        </p:txBody>
      </p:sp>
      <p:pic>
        <p:nvPicPr>
          <p:cNvPr id="4" name="Picture 3">
            <a:extLst>
              <a:ext uri="{FF2B5EF4-FFF2-40B4-BE49-F238E27FC236}">
                <a16:creationId xmlns:a16="http://schemas.microsoft.com/office/drawing/2014/main" id="{A23B1723-511F-4282-B813-2E502EC75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2281239"/>
            <a:ext cx="148590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10">
            <a:extLst>
              <a:ext uri="{FF2B5EF4-FFF2-40B4-BE49-F238E27FC236}">
                <a16:creationId xmlns:a16="http://schemas.microsoft.com/office/drawing/2014/main" id="{BA5B2093-E735-4087-BE8D-35CCA869C695}"/>
              </a:ext>
            </a:extLst>
          </p:cNvPr>
          <p:cNvGraphicFramePr>
            <a:graphicFrameLocks noChangeAspect="1"/>
          </p:cNvGraphicFramePr>
          <p:nvPr/>
        </p:nvGraphicFramePr>
        <p:xfrm>
          <a:off x="3581400" y="2446338"/>
          <a:ext cx="1422400" cy="381000"/>
        </p:xfrm>
        <a:graphic>
          <a:graphicData uri="http://schemas.openxmlformats.org/presentationml/2006/ole">
            <mc:AlternateContent xmlns:mc="http://schemas.openxmlformats.org/markup-compatibility/2006">
              <mc:Choice xmlns:v="urn:schemas-microsoft-com:vml" Requires="v">
                <p:oleObj name="Equation" r:id="rId5" imgW="660113" imgH="177723" progId="Equation.DSMT4">
                  <p:embed/>
                </p:oleObj>
              </mc:Choice>
              <mc:Fallback>
                <p:oleObj name="Equation" r:id="rId5" imgW="660113" imgH="177723" progId="Equation.DSMT4">
                  <p:embed/>
                  <p:pic>
                    <p:nvPicPr>
                      <p:cNvPr id="9" name="Object 10">
                        <a:extLst>
                          <a:ext uri="{FF2B5EF4-FFF2-40B4-BE49-F238E27FC236}">
                            <a16:creationId xmlns:a16="http://schemas.microsoft.com/office/drawing/2014/main" id="{BA5B2093-E735-4087-BE8D-35CCA869C6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446338"/>
                        <a:ext cx="1422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9A4B3AC6-E63C-4F9B-BE15-6CA2C885D174}"/>
              </a:ext>
            </a:extLst>
          </p:cNvPr>
          <p:cNvGraphicFramePr>
            <a:graphicFrameLocks noChangeAspect="1"/>
          </p:cNvGraphicFramePr>
          <p:nvPr/>
        </p:nvGraphicFramePr>
        <p:xfrm>
          <a:off x="3705226" y="3332164"/>
          <a:ext cx="4087813" cy="949325"/>
        </p:xfrm>
        <a:graphic>
          <a:graphicData uri="http://schemas.openxmlformats.org/presentationml/2006/ole">
            <mc:AlternateContent xmlns:mc="http://schemas.openxmlformats.org/markup-compatibility/2006">
              <mc:Choice xmlns:v="urn:schemas-microsoft-com:vml" Requires="v">
                <p:oleObj name="Equation" r:id="rId7" imgW="1968500" imgH="457200" progId="Equation.DSMT4">
                  <p:embed/>
                </p:oleObj>
              </mc:Choice>
              <mc:Fallback>
                <p:oleObj name="Equation" r:id="rId7" imgW="1968500" imgH="457200" progId="Equation.DSMT4">
                  <p:embed/>
                  <p:pic>
                    <p:nvPicPr>
                      <p:cNvPr id="10" name="Object 9">
                        <a:extLst>
                          <a:ext uri="{FF2B5EF4-FFF2-40B4-BE49-F238E27FC236}">
                            <a16:creationId xmlns:a16="http://schemas.microsoft.com/office/drawing/2014/main" id="{9A4B3AC6-E63C-4F9B-BE15-6CA2C885D1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5226" y="3332164"/>
                        <a:ext cx="40878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81A6CBA6-E6AD-4600-88D1-57F3A03E5AF1}"/>
              </a:ext>
            </a:extLst>
          </p:cNvPr>
          <p:cNvGraphicFramePr>
            <a:graphicFrameLocks noChangeAspect="1"/>
          </p:cNvGraphicFramePr>
          <p:nvPr/>
        </p:nvGraphicFramePr>
        <p:xfrm>
          <a:off x="4697414" y="4084639"/>
          <a:ext cx="2230437" cy="619125"/>
        </p:xfrm>
        <a:graphic>
          <a:graphicData uri="http://schemas.openxmlformats.org/presentationml/2006/ole">
            <mc:AlternateContent xmlns:mc="http://schemas.openxmlformats.org/markup-compatibility/2006">
              <mc:Choice xmlns:v="urn:schemas-microsoft-com:vml" Requires="v">
                <p:oleObj name="Equation" r:id="rId9" imgW="914400" imgH="254000" progId="Equation.DSMT4">
                  <p:embed/>
                </p:oleObj>
              </mc:Choice>
              <mc:Fallback>
                <p:oleObj name="Equation" r:id="rId9" imgW="914400" imgH="254000" progId="Equation.DSMT4">
                  <p:embed/>
                  <p:pic>
                    <p:nvPicPr>
                      <p:cNvPr id="11" name="Object 10">
                        <a:extLst>
                          <a:ext uri="{FF2B5EF4-FFF2-40B4-BE49-F238E27FC236}">
                            <a16:creationId xmlns:a16="http://schemas.microsoft.com/office/drawing/2014/main" id="{81A6CBA6-E6AD-4600-88D1-57F3A03E5A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7414" y="4084639"/>
                        <a:ext cx="22304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0">
            <a:extLst>
              <a:ext uri="{FF2B5EF4-FFF2-40B4-BE49-F238E27FC236}">
                <a16:creationId xmlns:a16="http://schemas.microsoft.com/office/drawing/2014/main" id="{F329D089-C7A6-4C28-84EA-117D9458A575}"/>
              </a:ext>
            </a:extLst>
          </p:cNvPr>
          <p:cNvGraphicFramePr>
            <a:graphicFrameLocks noChangeAspect="1"/>
          </p:cNvGraphicFramePr>
          <p:nvPr/>
        </p:nvGraphicFramePr>
        <p:xfrm>
          <a:off x="5502275" y="2363788"/>
          <a:ext cx="2433638" cy="544512"/>
        </p:xfrm>
        <a:graphic>
          <a:graphicData uri="http://schemas.openxmlformats.org/presentationml/2006/ole">
            <mc:AlternateContent xmlns:mc="http://schemas.openxmlformats.org/markup-compatibility/2006">
              <mc:Choice xmlns:v="urn:schemas-microsoft-com:vml" Requires="v">
                <p:oleObj name="Equation" r:id="rId11" imgW="1129810" imgH="253890" progId="Equation.DSMT4">
                  <p:embed/>
                </p:oleObj>
              </mc:Choice>
              <mc:Fallback>
                <p:oleObj name="Equation" r:id="rId11" imgW="1129810" imgH="253890" progId="Equation.DSMT4">
                  <p:embed/>
                  <p:pic>
                    <p:nvPicPr>
                      <p:cNvPr id="12" name="Object 10">
                        <a:extLst>
                          <a:ext uri="{FF2B5EF4-FFF2-40B4-BE49-F238E27FC236}">
                            <a16:creationId xmlns:a16="http://schemas.microsoft.com/office/drawing/2014/main" id="{F329D089-C7A6-4C28-84EA-117D9458A5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2275" y="2363788"/>
                        <a:ext cx="2433638" cy="54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0">
            <a:extLst>
              <a:ext uri="{FF2B5EF4-FFF2-40B4-BE49-F238E27FC236}">
                <a16:creationId xmlns:a16="http://schemas.microsoft.com/office/drawing/2014/main" id="{E223DE29-4586-4621-8BB8-042A30907AB6}"/>
              </a:ext>
            </a:extLst>
          </p:cNvPr>
          <p:cNvGraphicFramePr>
            <a:graphicFrameLocks noChangeAspect="1"/>
          </p:cNvGraphicFramePr>
          <p:nvPr>
            <p:extLst>
              <p:ext uri="{D42A27DB-BD31-4B8C-83A1-F6EECF244321}">
                <p14:modId xmlns:p14="http://schemas.microsoft.com/office/powerpoint/2010/main" val="2632487171"/>
              </p:ext>
            </p:extLst>
          </p:nvPr>
        </p:nvGraphicFramePr>
        <p:xfrm>
          <a:off x="7935913" y="2445544"/>
          <a:ext cx="1504950" cy="381000"/>
        </p:xfrm>
        <a:graphic>
          <a:graphicData uri="http://schemas.openxmlformats.org/presentationml/2006/ole">
            <mc:AlternateContent xmlns:mc="http://schemas.openxmlformats.org/markup-compatibility/2006">
              <mc:Choice xmlns:v="urn:schemas-microsoft-com:vml" Requires="v">
                <p:oleObj name="Equation" r:id="rId13" imgW="698197" imgH="177723" progId="Equation.DSMT4">
                  <p:embed/>
                </p:oleObj>
              </mc:Choice>
              <mc:Fallback>
                <p:oleObj name="Equation" r:id="rId13" imgW="698197" imgH="177723" progId="Equation.DSMT4">
                  <p:embed/>
                  <p:pic>
                    <p:nvPicPr>
                      <p:cNvPr id="13" name="Object 10">
                        <a:extLst>
                          <a:ext uri="{FF2B5EF4-FFF2-40B4-BE49-F238E27FC236}">
                            <a16:creationId xmlns:a16="http://schemas.microsoft.com/office/drawing/2014/main" id="{E223DE29-4586-4621-8BB8-042A30907A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5913" y="2445544"/>
                        <a:ext cx="15049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a:extLst>
              <a:ext uri="{FF2B5EF4-FFF2-40B4-BE49-F238E27FC236}">
                <a16:creationId xmlns:a16="http://schemas.microsoft.com/office/drawing/2014/main" id="{CF68ACAC-22F2-4422-AD92-A8D12AE0DC0E}"/>
              </a:ext>
            </a:extLst>
          </p:cNvPr>
          <p:cNvSpPr txBox="1"/>
          <p:nvPr/>
        </p:nvSpPr>
        <p:spPr>
          <a:xfrm>
            <a:off x="3848101" y="4703764"/>
            <a:ext cx="7475123" cy="1061829"/>
          </a:xfrm>
          <a:prstGeom prst="rect">
            <a:avLst/>
          </a:prstGeom>
          <a:noFill/>
        </p:spPr>
        <p:txBody>
          <a:bodyPr wrap="none">
            <a:spAutoFit/>
          </a:bodyPr>
          <a:lstStyle/>
          <a:p>
            <a:pPr eaLnBrk="1" hangingPunct="1">
              <a:defRPr/>
            </a:pPr>
            <a:r>
              <a:rPr lang="en-CA" sz="2100" dirty="0">
                <a:solidFill>
                  <a:srgbClr val="FF0000"/>
                </a:solidFill>
                <a:latin typeface="+mj-lt"/>
              </a:rPr>
              <a:t>We are 99% confident that the mean the number of times </a:t>
            </a:r>
            <a:br>
              <a:rPr lang="en-CA" sz="2100" dirty="0">
                <a:solidFill>
                  <a:srgbClr val="FF0000"/>
                </a:solidFill>
                <a:latin typeface="+mj-lt"/>
              </a:rPr>
            </a:br>
            <a:r>
              <a:rPr lang="en-CA" sz="2100" dirty="0">
                <a:solidFill>
                  <a:srgbClr val="FF0000"/>
                </a:solidFill>
                <a:latin typeface="+mj-lt"/>
              </a:rPr>
              <a:t>our tests tubes can be used before cracking is between the </a:t>
            </a:r>
            <a:br>
              <a:rPr lang="en-CA" sz="2100" dirty="0">
                <a:solidFill>
                  <a:srgbClr val="FF0000"/>
                </a:solidFill>
                <a:latin typeface="+mj-lt"/>
              </a:rPr>
            </a:br>
            <a:r>
              <a:rPr lang="en-CA" sz="2100" dirty="0">
                <a:solidFill>
                  <a:srgbClr val="FF0000"/>
                </a:solidFill>
                <a:latin typeface="+mj-lt"/>
              </a:rPr>
              <a:t>range of 1020 to 1440 times.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4A2C-8EF2-4458-BC9E-4BE7E23F6EB4}"/>
              </a:ext>
            </a:extLst>
          </p:cNvPr>
          <p:cNvSpPr>
            <a:spLocks noGrp="1"/>
          </p:cNvSpPr>
          <p:nvPr>
            <p:ph type="title"/>
          </p:nvPr>
        </p:nvSpPr>
        <p:spPr>
          <a:xfrm>
            <a:off x="400593" y="188914"/>
            <a:ext cx="10929257" cy="777875"/>
          </a:xfrm>
        </p:spPr>
        <p:txBody>
          <a:bodyPr>
            <a:noAutofit/>
          </a:bodyPr>
          <a:lstStyle/>
          <a:p>
            <a:pPr>
              <a:defRPr/>
            </a:pPr>
            <a:r>
              <a:rPr lang="en-CA" sz="2400" dirty="0"/>
              <a:t>10.31 A sample of 21 vehicles from the same model were selected and their fuel efficiency was recorded (mpg).</a:t>
            </a:r>
          </a:p>
        </p:txBody>
      </p:sp>
      <p:sp>
        <p:nvSpPr>
          <p:cNvPr id="26627" name="Content Placeholder 2">
            <a:extLst>
              <a:ext uri="{FF2B5EF4-FFF2-40B4-BE49-F238E27FC236}">
                <a16:creationId xmlns:a16="http://schemas.microsoft.com/office/drawing/2014/main" id="{71AECEBA-20E5-4544-A57A-C56BD0D014E6}"/>
              </a:ext>
            </a:extLst>
          </p:cNvPr>
          <p:cNvSpPr>
            <a:spLocks noGrp="1"/>
          </p:cNvSpPr>
          <p:nvPr>
            <p:ph sz="quarter" idx="1"/>
          </p:nvPr>
        </p:nvSpPr>
        <p:spPr>
          <a:xfrm>
            <a:off x="233680" y="2575561"/>
            <a:ext cx="11694160" cy="3908425"/>
          </a:xfrm>
        </p:spPr>
        <p:txBody>
          <a:bodyPr/>
          <a:lstStyle/>
          <a:p>
            <a:pPr>
              <a:spcBef>
                <a:spcPts val="1000"/>
              </a:spcBef>
              <a:buNone/>
            </a:pPr>
            <a:r>
              <a:rPr lang="en-CA" altLang="en-US" sz="2200" dirty="0"/>
              <a:t>a) Describe the distribution using graphical methods and summarize the results in a few sentences</a:t>
            </a:r>
          </a:p>
          <a:p>
            <a:pPr>
              <a:spcBef>
                <a:spcPts val="1000"/>
              </a:spcBef>
              <a:buNone/>
            </a:pPr>
            <a:r>
              <a:rPr lang="en-CA" altLang="en-US" sz="2200" dirty="0"/>
              <a:t>b) Is it appropriate to use methods based on Normal Distributions to analyze these data? </a:t>
            </a:r>
          </a:p>
          <a:p>
            <a:pPr>
              <a:spcBef>
                <a:spcPts val="1000"/>
              </a:spcBef>
              <a:buNone/>
            </a:pPr>
            <a:r>
              <a:rPr lang="en-CA" altLang="en-US" sz="2200" dirty="0"/>
              <a:t>c) Find the sample mean, SD, SE and margin of error for a </a:t>
            </a:r>
            <a:br>
              <a:rPr lang="en-CA" altLang="en-US" sz="2200" dirty="0"/>
            </a:br>
            <a:r>
              <a:rPr lang="en-CA" altLang="en-US" sz="2200" dirty="0"/>
              <a:t>95% C.I.</a:t>
            </a:r>
          </a:p>
          <a:p>
            <a:pPr>
              <a:spcBef>
                <a:spcPts val="1000"/>
              </a:spcBef>
              <a:buNone/>
            </a:pPr>
            <a:r>
              <a:rPr lang="en-CA" altLang="en-US" sz="2200" dirty="0"/>
              <a:t>d) Construct and interpret a 95% C.I. for </a:t>
            </a:r>
            <a:r>
              <a:rPr lang="en-CA" altLang="en-US" i="1" dirty="0"/>
              <a:t>µ</a:t>
            </a:r>
            <a:r>
              <a:rPr lang="en-CA" altLang="en-US" sz="2200" dirty="0"/>
              <a:t> (the mean mpg for this vehicle based on these data)</a:t>
            </a:r>
          </a:p>
          <a:p>
            <a:pPr>
              <a:spcBef>
                <a:spcPts val="1000"/>
              </a:spcBef>
              <a:buNone/>
            </a:pPr>
            <a:r>
              <a:rPr lang="en-CA" altLang="en-US" sz="2200" dirty="0"/>
              <a:t>e) Do you think that this interval would apply to other smaller vehicles?</a:t>
            </a:r>
          </a:p>
        </p:txBody>
      </p:sp>
      <p:graphicFrame>
        <p:nvGraphicFramePr>
          <p:cNvPr id="26628" name="Object 4">
            <a:extLst>
              <a:ext uri="{FF2B5EF4-FFF2-40B4-BE49-F238E27FC236}">
                <a16:creationId xmlns:a16="http://schemas.microsoft.com/office/drawing/2014/main" id="{7428ECE0-0351-43F8-A413-C9992B7865D7}"/>
              </a:ext>
            </a:extLst>
          </p:cNvPr>
          <p:cNvGraphicFramePr>
            <a:graphicFrameLocks noChangeAspect="1"/>
          </p:cNvGraphicFramePr>
          <p:nvPr/>
        </p:nvGraphicFramePr>
        <p:xfrm>
          <a:off x="3205164" y="1052514"/>
          <a:ext cx="5267325" cy="1374775"/>
        </p:xfrm>
        <a:graphic>
          <a:graphicData uri="http://schemas.openxmlformats.org/presentationml/2006/ole">
            <mc:AlternateContent xmlns:mc="http://schemas.openxmlformats.org/markup-compatibility/2006">
              <mc:Choice xmlns:v="urn:schemas-microsoft-com:vml" Requires="v">
                <p:oleObj name="Equation" r:id="rId4" imgW="2870200" imgH="749300" progId="Equation.DSMT4">
                  <p:embed/>
                </p:oleObj>
              </mc:Choice>
              <mc:Fallback>
                <p:oleObj name="Equation" r:id="rId4" imgW="2870200" imgH="749300" progId="Equation.DSMT4">
                  <p:embed/>
                  <p:pic>
                    <p:nvPicPr>
                      <p:cNvPr id="26628" name="Object 4">
                        <a:extLst>
                          <a:ext uri="{FF2B5EF4-FFF2-40B4-BE49-F238E27FC236}">
                            <a16:creationId xmlns:a16="http://schemas.microsoft.com/office/drawing/2014/main" id="{7428ECE0-0351-43F8-A413-C9992B786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5164" y="1052514"/>
                        <a:ext cx="526732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A405FE42-77C4-495A-B868-DF993351E423}"/>
              </a:ext>
            </a:extLst>
          </p:cNvPr>
          <p:cNvSpPr txBox="1">
            <a:spLocks/>
          </p:cNvSpPr>
          <p:nvPr/>
        </p:nvSpPr>
        <p:spPr bwMode="auto">
          <a:xfrm>
            <a:off x="243840" y="150814"/>
            <a:ext cx="1134872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a) This is what the distribution of fuel efficiency for the 21 vehicles look like:   </a:t>
            </a:r>
          </a:p>
        </p:txBody>
      </p:sp>
      <p:pic>
        <p:nvPicPr>
          <p:cNvPr id="5" name="Picture 6">
            <a:extLst>
              <a:ext uri="{FF2B5EF4-FFF2-40B4-BE49-F238E27FC236}">
                <a16:creationId xmlns:a16="http://schemas.microsoft.com/office/drawing/2014/main" id="{CA6F09E4-A9F9-4A2E-B6F5-8A4B612F8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866" t="7523" r="37985" b="70448"/>
          <a:stretch>
            <a:fillRect/>
          </a:stretch>
        </p:blipFill>
        <p:spPr bwMode="auto">
          <a:xfrm>
            <a:off x="1677671" y="1001714"/>
            <a:ext cx="245586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Content Placeholder 2">
            <a:extLst>
              <a:ext uri="{FF2B5EF4-FFF2-40B4-BE49-F238E27FC236}">
                <a16:creationId xmlns:a16="http://schemas.microsoft.com/office/drawing/2014/main" id="{52B22252-CB77-4DF1-A3B8-E5C9CBE0A217}"/>
              </a:ext>
            </a:extLst>
          </p:cNvPr>
          <p:cNvSpPr txBox="1">
            <a:spLocks/>
          </p:cNvSpPr>
          <p:nvPr/>
        </p:nvSpPr>
        <p:spPr bwMode="auto">
          <a:xfrm>
            <a:off x="4151313" y="942976"/>
            <a:ext cx="59610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What’s the point of this first step? </a:t>
            </a:r>
          </a:p>
        </p:txBody>
      </p:sp>
      <p:pic>
        <p:nvPicPr>
          <p:cNvPr id="7" name="Picture 7">
            <a:extLst>
              <a:ext uri="{FF2B5EF4-FFF2-40B4-BE49-F238E27FC236}">
                <a16:creationId xmlns:a16="http://schemas.microsoft.com/office/drawing/2014/main" id="{CFD88DBD-C99B-4BDB-A300-E23054D663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813" t="9299" r="41045" b="71001"/>
          <a:stretch>
            <a:fillRect/>
          </a:stretch>
        </p:blipFill>
        <p:spPr bwMode="auto">
          <a:xfrm>
            <a:off x="1701800" y="2770189"/>
            <a:ext cx="24399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Content Placeholder 2">
            <a:extLst>
              <a:ext uri="{FF2B5EF4-FFF2-40B4-BE49-F238E27FC236}">
                <a16:creationId xmlns:a16="http://schemas.microsoft.com/office/drawing/2014/main" id="{3CACF09F-CBEC-4A77-9F09-935C7F4BD990}"/>
              </a:ext>
            </a:extLst>
          </p:cNvPr>
          <p:cNvSpPr txBox="1">
            <a:spLocks/>
          </p:cNvSpPr>
          <p:nvPr/>
        </p:nvSpPr>
        <p:spPr bwMode="auto">
          <a:xfrm>
            <a:off x="4197349" y="1419227"/>
            <a:ext cx="6316979" cy="300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From this distribution, we see that </a:t>
            </a:r>
          </a:p>
          <a:p>
            <a:pPr>
              <a:buFont typeface="Wingdings" panose="05000000000000000000" pitchFamily="2" charset="2"/>
              <a:buNone/>
            </a:pPr>
            <a:r>
              <a:rPr lang="en-CA" altLang="en-US" sz="2200" dirty="0"/>
              <a:t>1. There are no outliers – this is evidence towards that the population is not skewed</a:t>
            </a:r>
          </a:p>
          <a:p>
            <a:pPr>
              <a:buFont typeface="Wingdings" panose="05000000000000000000" pitchFamily="2" charset="2"/>
              <a:buNone/>
            </a:pPr>
            <a:r>
              <a:rPr lang="en-CA" altLang="en-US" sz="2200" dirty="0"/>
              <a:t>2. There is no evidence to contradict that the population is not normal: </a:t>
            </a:r>
            <a:br>
              <a:rPr lang="en-CA" altLang="en-US" sz="2200" dirty="0"/>
            </a:br>
            <a:r>
              <a:rPr lang="en-CA" altLang="en-US" sz="2200" dirty="0" err="1"/>
              <a:t>ie</a:t>
            </a:r>
            <a:r>
              <a:rPr lang="en-CA" altLang="en-US" sz="2200" dirty="0"/>
              <a:t>: the box plot is roughly symmetrical.  </a:t>
            </a:r>
            <a:br>
              <a:rPr lang="en-CA" altLang="en-US" sz="2200" dirty="0"/>
            </a:br>
            <a:r>
              <a:rPr lang="en-CA" altLang="en-US" sz="2200" dirty="0"/>
              <a:t>the distribution of fuel efficiencies of the 21 vehicles are symmetrical about the mean</a:t>
            </a:r>
          </a:p>
        </p:txBody>
      </p:sp>
      <p:sp>
        <p:nvSpPr>
          <p:cNvPr id="28679" name="Content Placeholder 2">
            <a:extLst>
              <a:ext uri="{FF2B5EF4-FFF2-40B4-BE49-F238E27FC236}">
                <a16:creationId xmlns:a16="http://schemas.microsoft.com/office/drawing/2014/main" id="{50D13154-94A6-4A6C-9223-4B76F6C96776}"/>
              </a:ext>
            </a:extLst>
          </p:cNvPr>
          <p:cNvSpPr txBox="1">
            <a:spLocks/>
          </p:cNvSpPr>
          <p:nvPr/>
        </p:nvSpPr>
        <p:spPr bwMode="auto">
          <a:xfrm>
            <a:off x="243840" y="4419600"/>
            <a:ext cx="11348719" cy="228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Since the sample size is less than 30, we need the population distribution needs to be normally distributed in order for the sampling distribution to be normal.  Since there are no outliers or skewness in our sample, we can assume that the population is normally distributed.  Other conditions are: SRS and independence.  </a:t>
            </a:r>
            <a:br>
              <a:rPr lang="en-CA" altLang="en-US" sz="2200" dirty="0"/>
            </a:br>
            <a:r>
              <a:rPr lang="en-CA" altLang="en-US" sz="2200" dirty="0"/>
              <a:t>SRS is not mentioned, so we need to assume that the sample was randomly selected.  It also reasonable to suggest that every car is independent of one another.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fade">
                                      <p:cBhvr>
                                        <p:cTn id="7"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9A629F92-FEB3-49E5-B9C8-A6FDF0C0EC05}"/>
              </a:ext>
            </a:extLst>
          </p:cNvPr>
          <p:cNvSpPr>
            <a:spLocks noGrp="1"/>
          </p:cNvSpPr>
          <p:nvPr>
            <p:ph sz="quarter" idx="1"/>
          </p:nvPr>
        </p:nvSpPr>
        <p:spPr>
          <a:xfrm>
            <a:off x="396240" y="109539"/>
            <a:ext cx="11460480" cy="1838325"/>
          </a:xfrm>
        </p:spPr>
        <p:txBody>
          <a:bodyPr/>
          <a:lstStyle/>
          <a:p>
            <a:pPr marL="0" indent="0">
              <a:buNone/>
            </a:pPr>
            <a:r>
              <a:rPr lang="en-CA" altLang="en-US" dirty="0"/>
              <a:t>b) </a:t>
            </a:r>
            <a:r>
              <a:rPr lang="en-CA" altLang="en-US" sz="2100" dirty="0"/>
              <a:t>Since there are no outliers to suggest that the population is skewed, we would assume that the population distribution is normal.  Thus sampling distribution is normal. </a:t>
            </a:r>
          </a:p>
          <a:p>
            <a:pPr marL="0" indent="0">
              <a:buNone/>
            </a:pPr>
            <a:r>
              <a:rPr lang="en-CA" altLang="en-US" sz="2100" dirty="0"/>
              <a:t>Therefore, our sample size does not need to be greater than 30 to perform our T-procedure.  </a:t>
            </a:r>
          </a:p>
          <a:p>
            <a:pPr marL="0" indent="0">
              <a:buNone/>
            </a:pPr>
            <a:r>
              <a:rPr lang="en-CA" altLang="en-US" sz="2100" dirty="0"/>
              <a:t>SRS and Independence are also met.  Yes is it appropriate to use methods based on Normal distributions to analyze these data</a:t>
            </a:r>
          </a:p>
        </p:txBody>
      </p:sp>
      <p:sp>
        <p:nvSpPr>
          <p:cNvPr id="4" name="Content Placeholder 2">
            <a:extLst>
              <a:ext uri="{FF2B5EF4-FFF2-40B4-BE49-F238E27FC236}">
                <a16:creationId xmlns:a16="http://schemas.microsoft.com/office/drawing/2014/main" id="{15668205-51D4-4915-9001-2131A778A874}"/>
              </a:ext>
            </a:extLst>
          </p:cNvPr>
          <p:cNvSpPr txBox="1">
            <a:spLocks/>
          </p:cNvSpPr>
          <p:nvPr/>
        </p:nvSpPr>
        <p:spPr bwMode="auto">
          <a:xfrm>
            <a:off x="1773238" y="2773363"/>
            <a:ext cx="2082800" cy="582612"/>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200" dirty="0">
                <a:latin typeface="+mn-lt"/>
                <a:cs typeface="+mn-cs"/>
              </a:rPr>
              <a:t>C) </a:t>
            </a:r>
          </a:p>
        </p:txBody>
      </p:sp>
      <p:graphicFrame>
        <p:nvGraphicFramePr>
          <p:cNvPr id="5" name="Object 10">
            <a:extLst>
              <a:ext uri="{FF2B5EF4-FFF2-40B4-BE49-F238E27FC236}">
                <a16:creationId xmlns:a16="http://schemas.microsoft.com/office/drawing/2014/main" id="{D8495E8B-9618-4B53-B9BB-AC7E7E543995}"/>
              </a:ext>
            </a:extLst>
          </p:cNvPr>
          <p:cNvGraphicFramePr>
            <a:graphicFrameLocks noChangeAspect="1"/>
          </p:cNvGraphicFramePr>
          <p:nvPr/>
        </p:nvGraphicFramePr>
        <p:xfrm>
          <a:off x="2616200" y="2771775"/>
          <a:ext cx="1277938" cy="401638"/>
        </p:xfrm>
        <a:graphic>
          <a:graphicData uri="http://schemas.openxmlformats.org/presentationml/2006/ole">
            <mc:AlternateContent xmlns:mc="http://schemas.openxmlformats.org/markup-compatibility/2006">
              <mc:Choice xmlns:v="urn:schemas-microsoft-com:vml" Requires="v">
                <p:oleObj name="Equation" r:id="rId4" imgW="685502" imgH="215806" progId="Equation.DSMT4">
                  <p:embed/>
                </p:oleObj>
              </mc:Choice>
              <mc:Fallback>
                <p:oleObj name="Equation" r:id="rId4" imgW="685502" imgH="215806" progId="Equation.DSMT4">
                  <p:embed/>
                  <p:pic>
                    <p:nvPicPr>
                      <p:cNvPr id="5" name="Object 10">
                        <a:extLst>
                          <a:ext uri="{FF2B5EF4-FFF2-40B4-BE49-F238E27FC236}">
                            <a16:creationId xmlns:a16="http://schemas.microsoft.com/office/drawing/2014/main" id="{D8495E8B-9618-4B53-B9BB-AC7E7E5439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200" y="2771775"/>
                        <a:ext cx="1277938"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1">
            <a:extLst>
              <a:ext uri="{FF2B5EF4-FFF2-40B4-BE49-F238E27FC236}">
                <a16:creationId xmlns:a16="http://schemas.microsoft.com/office/drawing/2014/main" id="{CD255C3F-C76F-484C-95D5-35F63617E54E}"/>
              </a:ext>
            </a:extLst>
          </p:cNvPr>
          <p:cNvGraphicFramePr>
            <a:graphicFrameLocks noChangeAspect="1"/>
          </p:cNvGraphicFramePr>
          <p:nvPr/>
        </p:nvGraphicFramePr>
        <p:xfrm>
          <a:off x="4191000" y="2849563"/>
          <a:ext cx="1136650" cy="330200"/>
        </p:xfrm>
        <a:graphic>
          <a:graphicData uri="http://schemas.openxmlformats.org/presentationml/2006/ole">
            <mc:AlternateContent xmlns:mc="http://schemas.openxmlformats.org/markup-compatibility/2006">
              <mc:Choice xmlns:v="urn:schemas-microsoft-com:vml" Requires="v">
                <p:oleObj name="Equation" r:id="rId6" imgW="609336" imgH="177723" progId="Equation.DSMT4">
                  <p:embed/>
                </p:oleObj>
              </mc:Choice>
              <mc:Fallback>
                <p:oleObj name="Equation" r:id="rId6" imgW="609336" imgH="177723" progId="Equation.DSMT4">
                  <p:embed/>
                  <p:pic>
                    <p:nvPicPr>
                      <p:cNvPr id="6" name="Object 11">
                        <a:extLst>
                          <a:ext uri="{FF2B5EF4-FFF2-40B4-BE49-F238E27FC236}">
                            <a16:creationId xmlns:a16="http://schemas.microsoft.com/office/drawing/2014/main" id="{CD255C3F-C76F-484C-95D5-35F63617E5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849563"/>
                        <a:ext cx="11366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2">
            <a:extLst>
              <a:ext uri="{FF2B5EF4-FFF2-40B4-BE49-F238E27FC236}">
                <a16:creationId xmlns:a16="http://schemas.microsoft.com/office/drawing/2014/main" id="{98D43268-C05D-41F8-A288-39BE668F1BC1}"/>
              </a:ext>
            </a:extLst>
          </p:cNvPr>
          <p:cNvGraphicFramePr>
            <a:graphicFrameLocks noChangeAspect="1"/>
          </p:cNvGraphicFramePr>
          <p:nvPr/>
        </p:nvGraphicFramePr>
        <p:xfrm>
          <a:off x="5762625" y="2851150"/>
          <a:ext cx="781050" cy="330200"/>
        </p:xfrm>
        <a:graphic>
          <a:graphicData uri="http://schemas.openxmlformats.org/presentationml/2006/ole">
            <mc:AlternateContent xmlns:mc="http://schemas.openxmlformats.org/markup-compatibility/2006">
              <mc:Choice xmlns:v="urn:schemas-microsoft-com:vml" Requires="v">
                <p:oleObj name="Equation" r:id="rId8" imgW="418918" imgH="177723" progId="Equation.DSMT4">
                  <p:embed/>
                </p:oleObj>
              </mc:Choice>
              <mc:Fallback>
                <p:oleObj name="Equation" r:id="rId8" imgW="418918" imgH="177723" progId="Equation.DSMT4">
                  <p:embed/>
                  <p:pic>
                    <p:nvPicPr>
                      <p:cNvPr id="7" name="Object 12">
                        <a:extLst>
                          <a:ext uri="{FF2B5EF4-FFF2-40B4-BE49-F238E27FC236}">
                            <a16:creationId xmlns:a16="http://schemas.microsoft.com/office/drawing/2014/main" id="{98D43268-C05D-41F8-A288-39BE668F1B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2625" y="2851150"/>
                        <a:ext cx="78105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3">
            <a:extLst>
              <a:ext uri="{FF2B5EF4-FFF2-40B4-BE49-F238E27FC236}">
                <a16:creationId xmlns:a16="http://schemas.microsoft.com/office/drawing/2014/main" id="{74E45A7B-D6EE-4AF1-9BF5-57681E322D13}"/>
              </a:ext>
            </a:extLst>
          </p:cNvPr>
          <p:cNvGraphicFramePr>
            <a:graphicFrameLocks noChangeAspect="1"/>
          </p:cNvGraphicFramePr>
          <p:nvPr/>
        </p:nvGraphicFramePr>
        <p:xfrm>
          <a:off x="7131050" y="2846389"/>
          <a:ext cx="946150" cy="376237"/>
        </p:xfrm>
        <a:graphic>
          <a:graphicData uri="http://schemas.openxmlformats.org/presentationml/2006/ole">
            <mc:AlternateContent xmlns:mc="http://schemas.openxmlformats.org/markup-compatibility/2006">
              <mc:Choice xmlns:v="urn:schemas-microsoft-com:vml" Requires="v">
                <p:oleObj name="Equation" r:id="rId10" imgW="507780" imgH="203112" progId="Equation.DSMT4">
                  <p:embed/>
                </p:oleObj>
              </mc:Choice>
              <mc:Fallback>
                <p:oleObj name="Equation" r:id="rId10" imgW="507780" imgH="203112" progId="Equation.DSMT4">
                  <p:embed/>
                  <p:pic>
                    <p:nvPicPr>
                      <p:cNvPr id="8" name="Object 13">
                        <a:extLst>
                          <a:ext uri="{FF2B5EF4-FFF2-40B4-BE49-F238E27FC236}">
                            <a16:creationId xmlns:a16="http://schemas.microsoft.com/office/drawing/2014/main" id="{74E45A7B-D6EE-4AF1-9BF5-57681E322D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1050" y="2846389"/>
                        <a:ext cx="946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7">
            <a:extLst>
              <a:ext uri="{FF2B5EF4-FFF2-40B4-BE49-F238E27FC236}">
                <a16:creationId xmlns:a16="http://schemas.microsoft.com/office/drawing/2014/main" id="{FF5597D9-AD9B-44A2-9788-D8A21256D241}"/>
              </a:ext>
            </a:extLst>
          </p:cNvPr>
          <p:cNvGraphicFramePr>
            <a:graphicFrameLocks noChangeAspect="1"/>
          </p:cNvGraphicFramePr>
          <p:nvPr/>
        </p:nvGraphicFramePr>
        <p:xfrm>
          <a:off x="8458200" y="2859088"/>
          <a:ext cx="1206500" cy="330200"/>
        </p:xfrm>
        <a:graphic>
          <a:graphicData uri="http://schemas.openxmlformats.org/presentationml/2006/ole">
            <mc:AlternateContent xmlns:mc="http://schemas.openxmlformats.org/markup-compatibility/2006">
              <mc:Choice xmlns:v="urn:schemas-microsoft-com:vml" Requires="v">
                <p:oleObj name="Equation" r:id="rId12" imgW="647419" imgH="177723" progId="Equation.DSMT4">
                  <p:embed/>
                </p:oleObj>
              </mc:Choice>
              <mc:Fallback>
                <p:oleObj name="Equation" r:id="rId12" imgW="647419" imgH="177723" progId="Equation.DSMT4">
                  <p:embed/>
                  <p:pic>
                    <p:nvPicPr>
                      <p:cNvPr id="9" name="Object 17">
                        <a:extLst>
                          <a:ext uri="{FF2B5EF4-FFF2-40B4-BE49-F238E27FC236}">
                            <a16:creationId xmlns:a16="http://schemas.microsoft.com/office/drawing/2014/main" id="{FF5597D9-AD9B-44A2-9788-D8A21256D2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58200" y="2859088"/>
                        <a:ext cx="1206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4">
            <a:extLst>
              <a:ext uri="{FF2B5EF4-FFF2-40B4-BE49-F238E27FC236}">
                <a16:creationId xmlns:a16="http://schemas.microsoft.com/office/drawing/2014/main" id="{54D531DC-C8AB-4E89-B402-B0FA46878FA4}"/>
              </a:ext>
            </a:extLst>
          </p:cNvPr>
          <p:cNvGraphicFramePr>
            <a:graphicFrameLocks noChangeAspect="1"/>
          </p:cNvGraphicFramePr>
          <p:nvPr/>
        </p:nvGraphicFramePr>
        <p:xfrm>
          <a:off x="1801813" y="3282951"/>
          <a:ext cx="1206500" cy="779463"/>
        </p:xfrm>
        <a:graphic>
          <a:graphicData uri="http://schemas.openxmlformats.org/presentationml/2006/ole">
            <mc:AlternateContent xmlns:mc="http://schemas.openxmlformats.org/markup-compatibility/2006">
              <mc:Choice xmlns:v="urn:schemas-microsoft-com:vml" Requires="v">
                <p:oleObj name="Equation" r:id="rId14" imgW="647700" imgH="419100" progId="Equation.DSMT4">
                  <p:embed/>
                </p:oleObj>
              </mc:Choice>
              <mc:Fallback>
                <p:oleObj name="Equation" r:id="rId14" imgW="647700" imgH="419100" progId="Equation.DSMT4">
                  <p:embed/>
                  <p:pic>
                    <p:nvPicPr>
                      <p:cNvPr id="10" name="Object 14">
                        <a:extLst>
                          <a:ext uri="{FF2B5EF4-FFF2-40B4-BE49-F238E27FC236}">
                            <a16:creationId xmlns:a16="http://schemas.microsoft.com/office/drawing/2014/main" id="{54D531DC-C8AB-4E89-B402-B0FA46878F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01813" y="3282951"/>
                        <a:ext cx="1206500" cy="77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5">
            <a:extLst>
              <a:ext uri="{FF2B5EF4-FFF2-40B4-BE49-F238E27FC236}">
                <a16:creationId xmlns:a16="http://schemas.microsoft.com/office/drawing/2014/main" id="{41C8EB87-CEB7-4D92-B0D2-EA63B2598372}"/>
              </a:ext>
            </a:extLst>
          </p:cNvPr>
          <p:cNvGraphicFramePr>
            <a:graphicFrameLocks noChangeAspect="1"/>
          </p:cNvGraphicFramePr>
          <p:nvPr/>
        </p:nvGraphicFramePr>
        <p:xfrm>
          <a:off x="3178176" y="3284538"/>
          <a:ext cx="993775" cy="779462"/>
        </p:xfrm>
        <a:graphic>
          <a:graphicData uri="http://schemas.openxmlformats.org/presentationml/2006/ole">
            <mc:AlternateContent xmlns:mc="http://schemas.openxmlformats.org/markup-compatibility/2006">
              <mc:Choice xmlns:v="urn:schemas-microsoft-com:vml" Requires="v">
                <p:oleObj name="Equation" r:id="rId16" imgW="533169" imgH="418918" progId="Equation.DSMT4">
                  <p:embed/>
                </p:oleObj>
              </mc:Choice>
              <mc:Fallback>
                <p:oleObj name="Equation" r:id="rId16" imgW="533169" imgH="418918" progId="Equation.DSMT4">
                  <p:embed/>
                  <p:pic>
                    <p:nvPicPr>
                      <p:cNvPr id="11" name="Object 15">
                        <a:extLst>
                          <a:ext uri="{FF2B5EF4-FFF2-40B4-BE49-F238E27FC236}">
                            <a16:creationId xmlns:a16="http://schemas.microsoft.com/office/drawing/2014/main" id="{41C8EB87-CEB7-4D92-B0D2-EA63B259837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8176" y="3284538"/>
                        <a:ext cx="993775" cy="77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6">
            <a:extLst>
              <a:ext uri="{FF2B5EF4-FFF2-40B4-BE49-F238E27FC236}">
                <a16:creationId xmlns:a16="http://schemas.microsoft.com/office/drawing/2014/main" id="{4D9E3C20-E036-40B2-A95E-DF471C2BC9DB}"/>
              </a:ext>
            </a:extLst>
          </p:cNvPr>
          <p:cNvGraphicFramePr>
            <a:graphicFrameLocks noChangeAspect="1"/>
          </p:cNvGraphicFramePr>
          <p:nvPr/>
        </p:nvGraphicFramePr>
        <p:xfrm>
          <a:off x="4191001" y="3484563"/>
          <a:ext cx="1230313" cy="330200"/>
        </p:xfrm>
        <a:graphic>
          <a:graphicData uri="http://schemas.openxmlformats.org/presentationml/2006/ole">
            <mc:AlternateContent xmlns:mc="http://schemas.openxmlformats.org/markup-compatibility/2006">
              <mc:Choice xmlns:v="urn:schemas-microsoft-com:vml" Requires="v">
                <p:oleObj name="Equation" r:id="rId18" imgW="660113" imgH="177723" progId="Equation.DSMT4">
                  <p:embed/>
                </p:oleObj>
              </mc:Choice>
              <mc:Fallback>
                <p:oleObj name="Equation" r:id="rId18" imgW="660113" imgH="177723" progId="Equation.DSMT4">
                  <p:embed/>
                  <p:pic>
                    <p:nvPicPr>
                      <p:cNvPr id="12" name="Object 16">
                        <a:extLst>
                          <a:ext uri="{FF2B5EF4-FFF2-40B4-BE49-F238E27FC236}">
                            <a16:creationId xmlns:a16="http://schemas.microsoft.com/office/drawing/2014/main" id="{4D9E3C20-E036-40B2-A95E-DF471C2BC9D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91001" y="3484563"/>
                        <a:ext cx="1230313"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8">
            <a:extLst>
              <a:ext uri="{FF2B5EF4-FFF2-40B4-BE49-F238E27FC236}">
                <a16:creationId xmlns:a16="http://schemas.microsoft.com/office/drawing/2014/main" id="{64894DD5-97E2-4A16-B601-54439FBFB525}"/>
              </a:ext>
            </a:extLst>
          </p:cNvPr>
          <p:cNvGraphicFramePr>
            <a:graphicFrameLocks noChangeAspect="1"/>
          </p:cNvGraphicFramePr>
          <p:nvPr/>
        </p:nvGraphicFramePr>
        <p:xfrm>
          <a:off x="5842001" y="3409950"/>
          <a:ext cx="1096963" cy="515938"/>
        </p:xfrm>
        <a:graphic>
          <a:graphicData uri="http://schemas.openxmlformats.org/presentationml/2006/ole">
            <mc:AlternateContent xmlns:mc="http://schemas.openxmlformats.org/markup-compatibility/2006">
              <mc:Choice xmlns:v="urn:schemas-microsoft-com:vml" Requires="v">
                <p:oleObj name="Equation" r:id="rId20" imgW="698500" imgH="330200" progId="Equation.DSMT4">
                  <p:embed/>
                </p:oleObj>
              </mc:Choice>
              <mc:Fallback>
                <p:oleObj name="Equation" r:id="rId20" imgW="698500" imgH="330200" progId="Equation.DSMT4">
                  <p:embed/>
                  <p:pic>
                    <p:nvPicPr>
                      <p:cNvPr id="13" name="Object 18">
                        <a:extLst>
                          <a:ext uri="{FF2B5EF4-FFF2-40B4-BE49-F238E27FC236}">
                            <a16:creationId xmlns:a16="http://schemas.microsoft.com/office/drawing/2014/main" id="{64894DD5-97E2-4A16-B601-54439FBFB52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42001" y="3409950"/>
                        <a:ext cx="109696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20">
            <a:extLst>
              <a:ext uri="{FF2B5EF4-FFF2-40B4-BE49-F238E27FC236}">
                <a16:creationId xmlns:a16="http://schemas.microsoft.com/office/drawing/2014/main" id="{2C1DAAA6-6E62-42DC-85BA-A42584772819}"/>
              </a:ext>
            </a:extLst>
          </p:cNvPr>
          <p:cNvGraphicFramePr>
            <a:graphicFrameLocks noChangeAspect="1"/>
          </p:cNvGraphicFramePr>
          <p:nvPr/>
        </p:nvGraphicFramePr>
        <p:xfrm>
          <a:off x="6818314" y="3340101"/>
          <a:ext cx="1277937" cy="849313"/>
        </p:xfrm>
        <a:graphic>
          <a:graphicData uri="http://schemas.openxmlformats.org/presentationml/2006/ole">
            <mc:AlternateContent xmlns:mc="http://schemas.openxmlformats.org/markup-compatibility/2006">
              <mc:Choice xmlns:v="urn:schemas-microsoft-com:vml" Requires="v">
                <p:oleObj name="Equation" r:id="rId22" imgW="685800" imgH="457200" progId="Equation.DSMT4">
                  <p:embed/>
                </p:oleObj>
              </mc:Choice>
              <mc:Fallback>
                <p:oleObj name="Equation" r:id="rId22" imgW="685800" imgH="457200" progId="Equation.DSMT4">
                  <p:embed/>
                  <p:pic>
                    <p:nvPicPr>
                      <p:cNvPr id="14" name="Object 20">
                        <a:extLst>
                          <a:ext uri="{FF2B5EF4-FFF2-40B4-BE49-F238E27FC236}">
                            <a16:creationId xmlns:a16="http://schemas.microsoft.com/office/drawing/2014/main" id="{2C1DAAA6-6E62-42DC-85BA-A4258477281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8314" y="3340101"/>
                        <a:ext cx="1277937"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21">
            <a:extLst>
              <a:ext uri="{FF2B5EF4-FFF2-40B4-BE49-F238E27FC236}">
                <a16:creationId xmlns:a16="http://schemas.microsoft.com/office/drawing/2014/main" id="{C1D2E71B-A694-4E8A-AE92-164DEA2B0037}"/>
              </a:ext>
            </a:extLst>
          </p:cNvPr>
          <p:cNvGraphicFramePr>
            <a:graphicFrameLocks noChangeAspect="1"/>
          </p:cNvGraphicFramePr>
          <p:nvPr/>
        </p:nvGraphicFramePr>
        <p:xfrm>
          <a:off x="6750051" y="4135439"/>
          <a:ext cx="2341563" cy="473075"/>
        </p:xfrm>
        <a:graphic>
          <a:graphicData uri="http://schemas.openxmlformats.org/presentationml/2006/ole">
            <mc:AlternateContent xmlns:mc="http://schemas.openxmlformats.org/markup-compatibility/2006">
              <mc:Choice xmlns:v="urn:schemas-microsoft-com:vml" Requires="v">
                <p:oleObj name="Equation" r:id="rId24" imgW="1256755" imgH="253890" progId="Equation.DSMT4">
                  <p:embed/>
                </p:oleObj>
              </mc:Choice>
              <mc:Fallback>
                <p:oleObj name="Equation" r:id="rId24" imgW="1256755" imgH="253890" progId="Equation.DSMT4">
                  <p:embed/>
                  <p:pic>
                    <p:nvPicPr>
                      <p:cNvPr id="15" name="Object 21">
                        <a:extLst>
                          <a:ext uri="{FF2B5EF4-FFF2-40B4-BE49-F238E27FC236}">
                            <a16:creationId xmlns:a16="http://schemas.microsoft.com/office/drawing/2014/main" id="{C1D2E71B-A694-4E8A-AE92-164DEA2B003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50051" y="4135439"/>
                        <a:ext cx="2341563"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22">
            <a:extLst>
              <a:ext uri="{FF2B5EF4-FFF2-40B4-BE49-F238E27FC236}">
                <a16:creationId xmlns:a16="http://schemas.microsoft.com/office/drawing/2014/main" id="{9C53309E-9B0C-4CF4-9596-9187EECC8AED}"/>
              </a:ext>
            </a:extLst>
          </p:cNvPr>
          <p:cNvGraphicFramePr>
            <a:graphicFrameLocks noChangeAspect="1"/>
          </p:cNvGraphicFramePr>
          <p:nvPr/>
        </p:nvGraphicFramePr>
        <p:xfrm>
          <a:off x="6791326" y="4654550"/>
          <a:ext cx="1063625" cy="331788"/>
        </p:xfrm>
        <a:graphic>
          <a:graphicData uri="http://schemas.openxmlformats.org/presentationml/2006/ole">
            <mc:AlternateContent xmlns:mc="http://schemas.openxmlformats.org/markup-compatibility/2006">
              <mc:Choice xmlns:v="urn:schemas-microsoft-com:vml" Requires="v">
                <p:oleObj name="Equation" r:id="rId26" imgW="571004" imgH="177646" progId="Equation.DSMT4">
                  <p:embed/>
                </p:oleObj>
              </mc:Choice>
              <mc:Fallback>
                <p:oleObj name="Equation" r:id="rId26" imgW="571004" imgH="177646" progId="Equation.DSMT4">
                  <p:embed/>
                  <p:pic>
                    <p:nvPicPr>
                      <p:cNvPr id="16" name="Object 22">
                        <a:extLst>
                          <a:ext uri="{FF2B5EF4-FFF2-40B4-BE49-F238E27FC236}">
                            <a16:creationId xmlns:a16="http://schemas.microsoft.com/office/drawing/2014/main" id="{9C53309E-9B0C-4CF4-9596-9187EECC8AE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91326" y="4654550"/>
                        <a:ext cx="106362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Content Placeholder 2">
            <a:extLst>
              <a:ext uri="{FF2B5EF4-FFF2-40B4-BE49-F238E27FC236}">
                <a16:creationId xmlns:a16="http://schemas.microsoft.com/office/drawing/2014/main" id="{6534ED7A-16AD-4412-B7F7-F876FBD8BBFF}"/>
              </a:ext>
            </a:extLst>
          </p:cNvPr>
          <p:cNvSpPr txBox="1">
            <a:spLocks/>
          </p:cNvSpPr>
          <p:nvPr/>
        </p:nvSpPr>
        <p:spPr bwMode="auto">
          <a:xfrm>
            <a:off x="1627189" y="5245101"/>
            <a:ext cx="3965575" cy="582613"/>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200" dirty="0">
                <a:latin typeface="+mn-lt"/>
                <a:cs typeface="+mn-cs"/>
              </a:rPr>
              <a:t>D) 95% Confidence Interval:</a:t>
            </a:r>
          </a:p>
        </p:txBody>
      </p:sp>
      <p:graphicFrame>
        <p:nvGraphicFramePr>
          <p:cNvPr id="18" name="Object 23">
            <a:extLst>
              <a:ext uri="{FF2B5EF4-FFF2-40B4-BE49-F238E27FC236}">
                <a16:creationId xmlns:a16="http://schemas.microsoft.com/office/drawing/2014/main" id="{2A405DC3-D798-4C00-A017-FAB568C0FFFC}"/>
              </a:ext>
            </a:extLst>
          </p:cNvPr>
          <p:cNvGraphicFramePr>
            <a:graphicFrameLocks noChangeAspect="1"/>
          </p:cNvGraphicFramePr>
          <p:nvPr/>
        </p:nvGraphicFramePr>
        <p:xfrm>
          <a:off x="5491164" y="5318125"/>
          <a:ext cx="1844675" cy="331788"/>
        </p:xfrm>
        <a:graphic>
          <a:graphicData uri="http://schemas.openxmlformats.org/presentationml/2006/ole">
            <mc:AlternateContent xmlns:mc="http://schemas.openxmlformats.org/markup-compatibility/2006">
              <mc:Choice xmlns:v="urn:schemas-microsoft-com:vml" Requires="v">
                <p:oleObj name="Equation" r:id="rId28" imgW="990170" imgH="177723" progId="Equation.DSMT4">
                  <p:embed/>
                </p:oleObj>
              </mc:Choice>
              <mc:Fallback>
                <p:oleObj name="Equation" r:id="rId28" imgW="990170" imgH="177723" progId="Equation.DSMT4">
                  <p:embed/>
                  <p:pic>
                    <p:nvPicPr>
                      <p:cNvPr id="18" name="Object 23">
                        <a:extLst>
                          <a:ext uri="{FF2B5EF4-FFF2-40B4-BE49-F238E27FC236}">
                            <a16:creationId xmlns:a16="http://schemas.microsoft.com/office/drawing/2014/main" id="{2A405DC3-D798-4C00-A017-FAB568C0FFF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91164" y="5318125"/>
                        <a:ext cx="184467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24">
            <a:extLst>
              <a:ext uri="{FF2B5EF4-FFF2-40B4-BE49-F238E27FC236}">
                <a16:creationId xmlns:a16="http://schemas.microsoft.com/office/drawing/2014/main" id="{BD060569-1C2E-430B-9129-0C4DA603D383}"/>
              </a:ext>
            </a:extLst>
          </p:cNvPr>
          <p:cNvGraphicFramePr>
            <a:graphicFrameLocks noChangeAspect="1"/>
          </p:cNvGraphicFramePr>
          <p:nvPr/>
        </p:nvGraphicFramePr>
        <p:xfrm>
          <a:off x="7459663" y="5248276"/>
          <a:ext cx="2152650" cy="473075"/>
        </p:xfrm>
        <a:graphic>
          <a:graphicData uri="http://schemas.openxmlformats.org/presentationml/2006/ole">
            <mc:AlternateContent xmlns:mc="http://schemas.openxmlformats.org/markup-compatibility/2006">
              <mc:Choice xmlns:v="urn:schemas-microsoft-com:vml" Requires="v">
                <p:oleObj name="Equation" r:id="rId30" imgW="1155700" imgH="254000" progId="Equation.DSMT4">
                  <p:embed/>
                </p:oleObj>
              </mc:Choice>
              <mc:Fallback>
                <p:oleObj name="Equation" r:id="rId30" imgW="1155700" imgH="254000" progId="Equation.DSMT4">
                  <p:embed/>
                  <p:pic>
                    <p:nvPicPr>
                      <p:cNvPr id="19" name="Object 24">
                        <a:extLst>
                          <a:ext uri="{FF2B5EF4-FFF2-40B4-BE49-F238E27FC236}">
                            <a16:creationId xmlns:a16="http://schemas.microsoft.com/office/drawing/2014/main" id="{BD060569-1C2E-430B-9129-0C4DA603D38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59663" y="5248276"/>
                        <a:ext cx="2152650"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linds(horizontal)">
                                      <p:cBhvr>
                                        <p:cTn id="77" dur="500"/>
                                        <p:tgtEl>
                                          <p:spTgt spid="1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linds(horizontal)">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a:extLst>
              <a:ext uri="{FF2B5EF4-FFF2-40B4-BE49-F238E27FC236}">
                <a16:creationId xmlns:a16="http://schemas.microsoft.com/office/drawing/2014/main" id="{A787970D-6ACC-40CF-9FB6-C5B3E9048824}"/>
              </a:ext>
            </a:extLst>
          </p:cNvPr>
          <p:cNvSpPr txBox="1">
            <a:spLocks/>
          </p:cNvSpPr>
          <p:nvPr/>
        </p:nvSpPr>
        <p:spPr bwMode="auto">
          <a:xfrm>
            <a:off x="548640" y="161132"/>
            <a:ext cx="8002588" cy="471487"/>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200" dirty="0">
                <a:solidFill>
                  <a:srgbClr val="FF0000"/>
                </a:solidFill>
                <a:latin typeface="+mn-lt"/>
                <a:cs typeface="+mn-cs"/>
              </a:rPr>
              <a:t>Let’s interpret the confidence interval that we found: </a:t>
            </a:r>
          </a:p>
        </p:txBody>
      </p:sp>
      <p:sp>
        <p:nvSpPr>
          <p:cNvPr id="31" name="Content Placeholder 2">
            <a:extLst>
              <a:ext uri="{FF2B5EF4-FFF2-40B4-BE49-F238E27FC236}">
                <a16:creationId xmlns:a16="http://schemas.microsoft.com/office/drawing/2014/main" id="{369AF930-DAB2-4038-9C06-F25581FD6A2B}"/>
              </a:ext>
            </a:extLst>
          </p:cNvPr>
          <p:cNvSpPr txBox="1">
            <a:spLocks/>
          </p:cNvSpPr>
          <p:nvPr/>
        </p:nvSpPr>
        <p:spPr bwMode="auto">
          <a:xfrm>
            <a:off x="618310" y="3571876"/>
            <a:ext cx="10807336" cy="1325563"/>
          </a:xfrm>
          <a:prstGeom prst="rect">
            <a:avLst/>
          </a:prstGeom>
          <a:solidFill>
            <a:schemeClr val="bg1"/>
          </a:solidFill>
          <a:ln w="9525">
            <a:noFill/>
            <a:miter lim="800000"/>
            <a:headEnd/>
            <a:tailEnd/>
          </a:ln>
        </p:spPr>
        <p:txBody>
          <a:bodyPr/>
          <a:lstStyle/>
          <a:p>
            <a:pPr marL="273050" indent="-273050">
              <a:spcBef>
                <a:spcPts val="600"/>
              </a:spcBef>
              <a:buClr>
                <a:schemeClr val="accent1"/>
              </a:buClr>
              <a:buSzPct val="70000"/>
              <a:defRPr/>
            </a:pPr>
            <a:r>
              <a:rPr lang="en-CA" sz="2200" dirty="0">
                <a:solidFill>
                  <a:srgbClr val="FF0000"/>
                </a:solidFill>
                <a:latin typeface="+mn-lt"/>
                <a:cs typeface="+mn-cs"/>
              </a:rPr>
              <a:t>D)The distribution of fuel efficiencies of other car models could differ significantly from the vehicle model in this study.  Therefore,  it is unlikely that the confidence interval from our study would apply to other vehicle models.  </a:t>
            </a:r>
          </a:p>
        </p:txBody>
      </p:sp>
      <p:sp>
        <p:nvSpPr>
          <p:cNvPr id="32" name="Content Placeholder 2">
            <a:extLst>
              <a:ext uri="{FF2B5EF4-FFF2-40B4-BE49-F238E27FC236}">
                <a16:creationId xmlns:a16="http://schemas.microsoft.com/office/drawing/2014/main" id="{9468964A-B26F-41F2-B79C-C7E34E20E108}"/>
              </a:ext>
            </a:extLst>
          </p:cNvPr>
          <p:cNvSpPr txBox="1">
            <a:spLocks/>
          </p:cNvSpPr>
          <p:nvPr/>
        </p:nvSpPr>
        <p:spPr bwMode="auto">
          <a:xfrm>
            <a:off x="618310" y="1079501"/>
            <a:ext cx="10955380" cy="741363"/>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200" dirty="0">
                <a:solidFill>
                  <a:srgbClr val="FF0000"/>
                </a:solidFill>
                <a:latin typeface="+mn-lt"/>
                <a:cs typeface="+mn-cs"/>
              </a:rPr>
              <a:t>Interpretation of confidence interval: We are 95% confident that the mean fuel efficiency (mpg) of this particular car model is between </a:t>
            </a:r>
            <a:r>
              <a:rPr lang="en-CA" sz="2200" dirty="0">
                <a:solidFill>
                  <a:srgbClr val="FF0000"/>
                </a:solidFill>
              </a:rPr>
              <a:t>17.4453 </a:t>
            </a:r>
            <a:r>
              <a:rPr lang="en-CA" sz="2200" dirty="0" err="1">
                <a:solidFill>
                  <a:srgbClr val="FF0000"/>
                </a:solidFill>
              </a:rPr>
              <a:t>mgp</a:t>
            </a:r>
            <a:r>
              <a:rPr lang="en-CA" sz="2200" dirty="0">
                <a:solidFill>
                  <a:srgbClr val="FF0000"/>
                </a:solidFill>
              </a:rPr>
              <a:t> to 19.87mpg.</a:t>
            </a:r>
            <a:endParaRPr lang="en-CA" sz="2200" dirty="0">
              <a:solidFill>
                <a:srgbClr val="FF0000"/>
              </a:solidFill>
              <a:latin typeface="+mn-lt"/>
              <a:cs typeface="+mn-cs"/>
            </a:endParaRPr>
          </a:p>
        </p:txBody>
      </p:sp>
      <p:sp>
        <p:nvSpPr>
          <p:cNvPr id="33" name="Content Placeholder 2">
            <a:extLst>
              <a:ext uri="{FF2B5EF4-FFF2-40B4-BE49-F238E27FC236}">
                <a16:creationId xmlns:a16="http://schemas.microsoft.com/office/drawing/2014/main" id="{2EDD9406-D63D-4FD9-884E-4630F418BEEA}"/>
              </a:ext>
            </a:extLst>
          </p:cNvPr>
          <p:cNvSpPr txBox="1">
            <a:spLocks/>
          </p:cNvSpPr>
          <p:nvPr/>
        </p:nvSpPr>
        <p:spPr bwMode="auto">
          <a:xfrm>
            <a:off x="487680" y="2023270"/>
            <a:ext cx="10650581" cy="741363"/>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200" dirty="0">
                <a:solidFill>
                  <a:srgbClr val="FF0000"/>
                </a:solidFill>
                <a:latin typeface="+mn-lt"/>
                <a:cs typeface="+mn-cs"/>
              </a:rPr>
              <a:t>Now let’s interpret the confidence interval based on the context of this question: </a:t>
            </a:r>
          </a:p>
        </p:txBody>
      </p:sp>
      <p:sp>
        <p:nvSpPr>
          <p:cNvPr id="34" name="Content Placeholder 2">
            <a:extLst>
              <a:ext uri="{FF2B5EF4-FFF2-40B4-BE49-F238E27FC236}">
                <a16:creationId xmlns:a16="http://schemas.microsoft.com/office/drawing/2014/main" id="{05876FD0-2D64-46C4-AC0F-66FFCEA23FEB}"/>
              </a:ext>
            </a:extLst>
          </p:cNvPr>
          <p:cNvSpPr txBox="1">
            <a:spLocks/>
          </p:cNvSpPr>
          <p:nvPr/>
        </p:nvSpPr>
        <p:spPr bwMode="auto">
          <a:xfrm>
            <a:off x="548640" y="2511426"/>
            <a:ext cx="11155680" cy="739775"/>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200" dirty="0">
                <a:solidFill>
                  <a:srgbClr val="FF0000"/>
                </a:solidFill>
                <a:latin typeface="+mn-lt"/>
                <a:cs typeface="+mn-cs"/>
              </a:rPr>
              <a:t>On average, the average fuel efficiency of this vehicle model is between 17.4453 mpg to 19.87 mpg.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0D45-DAD0-443A-A442-035032396FB9}"/>
              </a:ext>
            </a:extLst>
          </p:cNvPr>
          <p:cNvSpPr>
            <a:spLocks noGrp="1"/>
          </p:cNvSpPr>
          <p:nvPr>
            <p:ph type="title"/>
          </p:nvPr>
        </p:nvSpPr>
        <p:spPr>
          <a:xfrm>
            <a:off x="503238" y="261937"/>
            <a:ext cx="7764462" cy="479425"/>
          </a:xfrm>
        </p:spPr>
        <p:txBody>
          <a:bodyPr>
            <a:normAutofit fontScale="90000"/>
          </a:bodyPr>
          <a:lstStyle/>
          <a:p>
            <a:pPr>
              <a:defRPr/>
            </a:pPr>
            <a:r>
              <a:rPr lang="en-CA" dirty="0"/>
              <a:t>From the TEXTBOOK:</a:t>
            </a:r>
          </a:p>
        </p:txBody>
      </p:sp>
      <p:sp>
        <p:nvSpPr>
          <p:cNvPr id="3" name="Content Placeholder 2">
            <a:extLst>
              <a:ext uri="{FF2B5EF4-FFF2-40B4-BE49-F238E27FC236}">
                <a16:creationId xmlns:a16="http://schemas.microsoft.com/office/drawing/2014/main" id="{1ECEA7E5-A31B-4F1C-AB31-D406A1CCC3A9}"/>
              </a:ext>
            </a:extLst>
          </p:cNvPr>
          <p:cNvSpPr>
            <a:spLocks noGrp="1"/>
          </p:cNvSpPr>
          <p:nvPr>
            <p:ph sz="quarter" idx="1"/>
          </p:nvPr>
        </p:nvSpPr>
        <p:spPr>
          <a:xfrm>
            <a:off x="335280" y="758825"/>
            <a:ext cx="11430000" cy="5837238"/>
          </a:xfrm>
        </p:spPr>
        <p:txBody>
          <a:bodyPr/>
          <a:lstStyle/>
          <a:p>
            <a:pPr>
              <a:defRPr/>
            </a:pPr>
            <a:r>
              <a:rPr lang="en-CA" sz="2100" dirty="0"/>
              <a:t>“except in the case of small samples, the assumption that the data are an SRS from the population of interest is more important than the assumption that the population distribution is normal</a:t>
            </a:r>
            <a:br>
              <a:rPr lang="en-CA" sz="2100" dirty="0"/>
            </a:br>
            <a:endParaRPr lang="en-CA" sz="2100" dirty="0"/>
          </a:p>
          <a:p>
            <a:pPr>
              <a:defRPr/>
            </a:pPr>
            <a:r>
              <a:rPr lang="en-CA" sz="2100" dirty="0"/>
              <a:t>What do we do if the sample size is less than 15?</a:t>
            </a:r>
          </a:p>
          <a:p>
            <a:pPr lvl="1">
              <a:defRPr/>
            </a:pPr>
            <a:r>
              <a:rPr lang="en-CA" sz="1800" dirty="0"/>
              <a:t>We can use the T-procedures if the data from our sample do not have any outliers!  </a:t>
            </a:r>
          </a:p>
          <a:p>
            <a:pPr lvl="1">
              <a:defRPr/>
            </a:pPr>
            <a:r>
              <a:rPr lang="en-CA" sz="1800" dirty="0"/>
              <a:t>This is evidence that the population is likely Normal </a:t>
            </a:r>
            <a:r>
              <a:rPr lang="en-CA" sz="1800" dirty="0">
                <a:sym typeface="Wingdings" panose="05000000000000000000" pitchFamily="2" charset="2"/>
              </a:rPr>
              <a:t> so sampling distribution is also normal</a:t>
            </a:r>
            <a:endParaRPr lang="en-CA" sz="1800" dirty="0"/>
          </a:p>
          <a:p>
            <a:pPr lvl="1">
              <a:defRPr/>
            </a:pPr>
            <a:r>
              <a:rPr lang="en-CA" sz="1800" dirty="0"/>
              <a:t>If there are outliers in our sample, this indicates population is not Normal, so sampling distribution is not normal.  Thus we can NOT use T-procedures for inference</a:t>
            </a:r>
          </a:p>
          <a:p>
            <a:pPr marL="366713" lvl="1" indent="0">
              <a:buNone/>
              <a:defRPr/>
            </a:pPr>
            <a:endParaRPr lang="en-CA" sz="1800" dirty="0"/>
          </a:p>
          <a:p>
            <a:pPr>
              <a:defRPr/>
            </a:pPr>
            <a:r>
              <a:rPr lang="en-CA" sz="2100" dirty="0"/>
              <a:t>What happens if we have a large sample (30 or more)? </a:t>
            </a:r>
          </a:p>
          <a:p>
            <a:pPr lvl="1">
              <a:defRPr/>
            </a:pPr>
            <a:r>
              <a:rPr lang="en-CA" sz="1800" dirty="0"/>
              <a:t>When the sample size is large (n</a:t>
            </a:r>
            <a:r>
              <a:rPr lang="en-CA" sz="1800" u="sng" dirty="0"/>
              <a:t>&gt;</a:t>
            </a:r>
            <a:r>
              <a:rPr lang="en-CA" sz="1800" dirty="0"/>
              <a:t>30), the sampling distribution will be normally distributed, despite the population distribution</a:t>
            </a:r>
          </a:p>
          <a:p>
            <a:pPr lvl="1">
              <a:defRPr/>
            </a:pPr>
            <a:r>
              <a:rPr lang="en-CA" sz="1800" dirty="0"/>
              <a:t>we can use the T-procedure even if the population distribution is skewed</a:t>
            </a:r>
          </a:p>
          <a:p>
            <a:pPr>
              <a:defRPr/>
            </a:pPr>
            <a:endParaRPr lang="en-CA" sz="2100"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9B34-B9D3-E520-6D35-772524B398B1}"/>
              </a:ext>
            </a:extLst>
          </p:cNvPr>
          <p:cNvSpPr>
            <a:spLocks noGrp="1"/>
          </p:cNvSpPr>
          <p:nvPr>
            <p:ph type="title"/>
          </p:nvPr>
        </p:nvSpPr>
        <p:spPr>
          <a:xfrm>
            <a:off x="295275" y="274638"/>
            <a:ext cx="10271125" cy="563562"/>
          </a:xfrm>
        </p:spPr>
        <p:txBody>
          <a:bodyPr/>
          <a:lstStyle/>
          <a:p>
            <a:r>
              <a:rPr lang="en-US" dirty="0"/>
              <a:t>Paired T-Procedures (Matched Pair</a:t>
            </a:r>
          </a:p>
        </p:txBody>
      </p:sp>
      <p:sp>
        <p:nvSpPr>
          <p:cNvPr id="3" name="Content Placeholder 2">
            <a:extLst>
              <a:ext uri="{FF2B5EF4-FFF2-40B4-BE49-F238E27FC236}">
                <a16:creationId xmlns:a16="http://schemas.microsoft.com/office/drawing/2014/main" id="{79D16BF3-3534-46DA-3F76-952ECC6CCF38}"/>
              </a:ext>
            </a:extLst>
          </p:cNvPr>
          <p:cNvSpPr>
            <a:spLocks noGrp="1"/>
          </p:cNvSpPr>
          <p:nvPr>
            <p:ph sz="quarter" idx="1"/>
          </p:nvPr>
        </p:nvSpPr>
        <p:spPr>
          <a:xfrm>
            <a:off x="295275" y="992124"/>
            <a:ext cx="11430000" cy="5465826"/>
          </a:xfrm>
        </p:spPr>
        <p:txBody>
          <a:bodyPr/>
          <a:lstStyle/>
          <a:p>
            <a:r>
              <a:rPr lang="en-US" dirty="0"/>
              <a:t>Paired T-Procedures is a procedure for comparing the difference between two related [dependent] groups</a:t>
            </a:r>
          </a:p>
          <a:p>
            <a:r>
              <a:rPr lang="en-US" dirty="0"/>
              <a:t>You are comparing two sets of measurements where each measurement in one set is directly related to a measurement in the other set</a:t>
            </a:r>
          </a:p>
          <a:p>
            <a:r>
              <a:rPr lang="en-US" dirty="0"/>
              <a:t>Every data set has two scores, paired together, “before” and “after”</a:t>
            </a:r>
          </a:p>
          <a:p>
            <a:r>
              <a:rPr lang="en-US" dirty="0" err="1"/>
              <a:t>ie</a:t>
            </a:r>
            <a:r>
              <a:rPr lang="en-US" dirty="0"/>
              <a:t>:  comparing the scores of the same group of students before and after they receive tutoring, where each student's "before" score is directly paired with their "after" score</a:t>
            </a:r>
          </a:p>
          <a:p>
            <a:r>
              <a:rPr lang="en-US" dirty="0"/>
              <a:t>Comparing patient blood pressure levels before drug treatments and after treatments.  All results are paired together</a:t>
            </a:r>
          </a:p>
          <a:p>
            <a:r>
              <a:rPr lang="en-US" dirty="0"/>
              <a:t>Since the two data sets are NOT independent, we need to pair them, find the difference of each pair, and then use the data set on the differences as one single set of data for our inference procedure</a:t>
            </a:r>
          </a:p>
          <a:p>
            <a:endParaRPr lang="en-US" dirty="0"/>
          </a:p>
        </p:txBody>
      </p:sp>
    </p:spTree>
    <p:custDataLst>
      <p:tags r:id="rId1"/>
    </p:custDataLst>
    <p:extLst>
      <p:ext uri="{BB962C8B-B14F-4D97-AF65-F5344CB8AC3E}">
        <p14:creationId xmlns:p14="http://schemas.microsoft.com/office/powerpoint/2010/main" val="38739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BB95348F-B9C0-4A81-BE07-E776D8A78DF0}"/>
              </a:ext>
            </a:extLst>
          </p:cNvPr>
          <p:cNvSpPr>
            <a:spLocks noGrp="1"/>
          </p:cNvSpPr>
          <p:nvPr>
            <p:ph sz="quarter" idx="1"/>
          </p:nvPr>
        </p:nvSpPr>
        <p:spPr>
          <a:xfrm>
            <a:off x="314960" y="271463"/>
            <a:ext cx="11470639" cy="1914388"/>
          </a:xfrm>
        </p:spPr>
        <p:txBody>
          <a:bodyPr/>
          <a:lstStyle/>
          <a:p>
            <a:pPr marL="0" indent="0">
              <a:buNone/>
            </a:pPr>
            <a:r>
              <a:rPr lang="en-CA" altLang="en-US" dirty="0"/>
              <a:t>Review: If we want a 94% confidence interval, which of the following will give us the correct Z-critical value? </a:t>
            </a:r>
          </a:p>
          <a:p>
            <a:pPr marL="0" indent="0">
              <a:buNone/>
            </a:pPr>
            <a:r>
              <a:rPr lang="en-CA" altLang="en-US" dirty="0"/>
              <a:t>a) </a:t>
            </a:r>
            <a:r>
              <a:rPr lang="en-CA" altLang="en-US" dirty="0" err="1"/>
              <a:t>invNorm</a:t>
            </a:r>
            <a:r>
              <a:rPr lang="en-CA" altLang="en-US" dirty="0"/>
              <a:t>(0.94)             b) </a:t>
            </a:r>
            <a:r>
              <a:rPr lang="en-CA" altLang="en-US" dirty="0" err="1"/>
              <a:t>invNorm</a:t>
            </a:r>
            <a:r>
              <a:rPr lang="en-CA" altLang="en-US" dirty="0"/>
              <a:t>(0.06)          c) </a:t>
            </a:r>
            <a:r>
              <a:rPr lang="en-CA" altLang="en-US" dirty="0" err="1"/>
              <a:t>invNorm</a:t>
            </a:r>
            <a:r>
              <a:rPr lang="en-CA" altLang="en-US" dirty="0"/>
              <a:t>(3)</a:t>
            </a:r>
          </a:p>
          <a:p>
            <a:pPr marL="0" indent="0">
              <a:buNone/>
            </a:pPr>
            <a:r>
              <a:rPr lang="en-CA" altLang="en-US" dirty="0"/>
              <a:t>d) </a:t>
            </a:r>
            <a:r>
              <a:rPr lang="en-CA" altLang="en-US" dirty="0" err="1"/>
              <a:t>invNorm</a:t>
            </a:r>
            <a:r>
              <a:rPr lang="en-CA" altLang="en-US" dirty="0"/>
              <a:t>(0.03)             e) </a:t>
            </a:r>
            <a:r>
              <a:rPr lang="en-CA" altLang="en-US" dirty="0" err="1"/>
              <a:t>invNorm</a:t>
            </a:r>
            <a:r>
              <a:rPr lang="en-CA" altLang="en-US" dirty="0"/>
              <a:t>(94,0,1)</a:t>
            </a:r>
          </a:p>
          <a:p>
            <a:pPr marL="0" indent="0">
              <a:buNone/>
            </a:pPr>
            <a:endParaRPr lang="en-CA" altLang="en-US" dirty="0"/>
          </a:p>
        </p:txBody>
      </p:sp>
      <p:sp>
        <p:nvSpPr>
          <p:cNvPr id="3" name="TextBox 6">
            <a:extLst>
              <a:ext uri="{FF2B5EF4-FFF2-40B4-BE49-F238E27FC236}">
                <a16:creationId xmlns:a16="http://schemas.microsoft.com/office/drawing/2014/main" id="{13610B11-84D7-4A1B-94DA-91FC9898C336}"/>
              </a:ext>
            </a:extLst>
          </p:cNvPr>
          <p:cNvSpPr txBox="1">
            <a:spLocks noChangeArrowheads="1"/>
          </p:cNvSpPr>
          <p:nvPr/>
        </p:nvSpPr>
        <p:spPr bwMode="auto">
          <a:xfrm>
            <a:off x="565151" y="2095046"/>
            <a:ext cx="785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solidFill>
                  <a:srgbClr val="FF0000"/>
                </a:solidFill>
              </a:rPr>
              <a:t>1. Remember that a 94% confidence, means that the tail area will be 3%</a:t>
            </a:r>
          </a:p>
        </p:txBody>
      </p:sp>
      <p:sp>
        <p:nvSpPr>
          <p:cNvPr id="4" name="TextBox 6">
            <a:extLst>
              <a:ext uri="{FF2B5EF4-FFF2-40B4-BE49-F238E27FC236}">
                <a16:creationId xmlns:a16="http://schemas.microsoft.com/office/drawing/2014/main" id="{516F5F8B-0365-4493-89DE-BD415D8C17B0}"/>
              </a:ext>
            </a:extLst>
          </p:cNvPr>
          <p:cNvSpPr txBox="1">
            <a:spLocks noChangeArrowheads="1"/>
          </p:cNvSpPr>
          <p:nvPr/>
        </p:nvSpPr>
        <p:spPr bwMode="auto">
          <a:xfrm>
            <a:off x="611189" y="2522084"/>
            <a:ext cx="5291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solidFill>
                  <a:srgbClr val="FF0000"/>
                </a:solidFill>
              </a:rPr>
              <a:t>2. Inverse Norm the tail area to get the Z* score</a:t>
            </a:r>
          </a:p>
        </p:txBody>
      </p:sp>
      <p:sp>
        <p:nvSpPr>
          <p:cNvPr id="5" name="TextBox 6">
            <a:extLst>
              <a:ext uri="{FF2B5EF4-FFF2-40B4-BE49-F238E27FC236}">
                <a16:creationId xmlns:a16="http://schemas.microsoft.com/office/drawing/2014/main" id="{41ACC0E4-EEDE-43F4-BDDA-A789C9CC739F}"/>
              </a:ext>
            </a:extLst>
          </p:cNvPr>
          <p:cNvSpPr txBox="1">
            <a:spLocks noChangeArrowheads="1"/>
          </p:cNvSpPr>
          <p:nvPr/>
        </p:nvSpPr>
        <p:spPr bwMode="auto">
          <a:xfrm>
            <a:off x="406401" y="2947535"/>
            <a:ext cx="4803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solidFill>
                  <a:srgbClr val="FF0000"/>
                </a:solidFill>
              </a:rPr>
              <a:t>In this case, it would be: “C” invNorm(0.03)</a:t>
            </a:r>
          </a:p>
        </p:txBody>
      </p:sp>
      <p:sp>
        <p:nvSpPr>
          <p:cNvPr id="2" name="Content Placeholder 2">
            <a:extLst>
              <a:ext uri="{FF2B5EF4-FFF2-40B4-BE49-F238E27FC236}">
                <a16:creationId xmlns:a16="http://schemas.microsoft.com/office/drawing/2014/main" id="{45C074C1-E261-3C2F-9323-02A637241FF3}"/>
              </a:ext>
            </a:extLst>
          </p:cNvPr>
          <p:cNvSpPr txBox="1">
            <a:spLocks/>
          </p:cNvSpPr>
          <p:nvPr/>
        </p:nvSpPr>
        <p:spPr bwMode="auto">
          <a:xfrm>
            <a:off x="314959" y="3546566"/>
            <a:ext cx="11470639" cy="139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altLang="en-US" dirty="0"/>
              <a:t>Review: Suppose we have a 95% confidence interval with a standard error of 1.5.  What does the sample size need to be if we want the margin of error to be less than 0.04? </a:t>
            </a:r>
            <a:br>
              <a:rPr lang="en-CA" altLang="en-US" dirty="0"/>
            </a:br>
            <a:br>
              <a:rPr lang="en-CA" altLang="en-US" dirty="0"/>
            </a:br>
            <a:endParaRPr lang="en-CA"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28FE-EB2D-446C-98CE-713AF17332D8}"/>
              </a:ext>
            </a:extLst>
          </p:cNvPr>
          <p:cNvSpPr>
            <a:spLocks noGrp="1"/>
          </p:cNvSpPr>
          <p:nvPr>
            <p:ph type="title"/>
          </p:nvPr>
        </p:nvSpPr>
        <p:spPr>
          <a:xfrm>
            <a:off x="416560" y="122239"/>
            <a:ext cx="11257280" cy="490537"/>
          </a:xfrm>
        </p:spPr>
        <p:txBody>
          <a:bodyPr>
            <a:normAutofit fontScale="90000"/>
          </a:bodyPr>
          <a:lstStyle/>
          <a:p>
            <a:pPr eaLnBrk="1" fontAlgn="auto" hangingPunct="1">
              <a:spcAft>
                <a:spcPts val="0"/>
              </a:spcAft>
              <a:defRPr/>
            </a:pPr>
            <a:r>
              <a:rPr lang="en-CA" sz="2500" dirty="0"/>
              <a:t>Paired  t-procedures  (Comparing two means from dependent Samples)</a:t>
            </a:r>
          </a:p>
        </p:txBody>
      </p:sp>
      <p:sp>
        <p:nvSpPr>
          <p:cNvPr id="17411" name="Content Placeholder 2">
            <a:extLst>
              <a:ext uri="{FF2B5EF4-FFF2-40B4-BE49-F238E27FC236}">
                <a16:creationId xmlns:a16="http://schemas.microsoft.com/office/drawing/2014/main" id="{F2C484B3-851F-422B-ADFC-6E9C907D059A}"/>
              </a:ext>
            </a:extLst>
          </p:cNvPr>
          <p:cNvSpPr>
            <a:spLocks noGrp="1"/>
          </p:cNvSpPr>
          <p:nvPr>
            <p:ph sz="quarter" idx="1"/>
          </p:nvPr>
        </p:nvSpPr>
        <p:spPr>
          <a:xfrm>
            <a:off x="386080" y="765175"/>
            <a:ext cx="11277600" cy="5708650"/>
          </a:xfrm>
        </p:spPr>
        <p:txBody>
          <a:bodyPr/>
          <a:lstStyle/>
          <a:p>
            <a:pPr eaLnBrk="1" hangingPunct="1"/>
            <a:r>
              <a:rPr lang="en-CA" altLang="en-US" sz="2200" dirty="0"/>
              <a:t>Used for comparing the mean differences between two sets of data that are dependent </a:t>
            </a:r>
          </a:p>
          <a:p>
            <a:pPr lvl="1" eaLnBrk="1" hangingPunct="1"/>
            <a:r>
              <a:rPr lang="en-CA" altLang="en-US" dirty="0"/>
              <a:t>Comparing the effects/response of 2 treatments in a </a:t>
            </a:r>
            <a:r>
              <a:rPr lang="en-CA" altLang="en-US" i="1" dirty="0"/>
              <a:t>matched pair</a:t>
            </a:r>
            <a:r>
              <a:rPr lang="en-CA" altLang="en-US" dirty="0"/>
              <a:t> design</a:t>
            </a:r>
          </a:p>
          <a:p>
            <a:pPr lvl="1" eaLnBrk="1" hangingPunct="1"/>
            <a:r>
              <a:rPr lang="en-CA" altLang="en-US" dirty="0"/>
              <a:t>Comparing the response to 2 treatments from individuals receiving both treatments</a:t>
            </a:r>
          </a:p>
          <a:p>
            <a:pPr lvl="1" eaLnBrk="1" hangingPunct="1"/>
            <a:r>
              <a:rPr lang="en-CA" altLang="en-US" dirty="0"/>
              <a:t>Comparing the before-after measurements on individuals</a:t>
            </a:r>
            <a:br>
              <a:rPr lang="en-CA" altLang="en-US" dirty="0"/>
            </a:br>
            <a:endParaRPr lang="en-CA" altLang="en-US" dirty="0"/>
          </a:p>
          <a:p>
            <a:pPr eaLnBrk="1" hangingPunct="1"/>
            <a:r>
              <a:rPr lang="en-CA" altLang="en-US" dirty="0"/>
              <a:t>Conditions for sampling distribution to be normal:</a:t>
            </a:r>
          </a:p>
          <a:p>
            <a:pPr lvl="1" eaLnBrk="1" hangingPunct="1"/>
            <a:r>
              <a:rPr lang="en-CA" altLang="en-US" dirty="0"/>
              <a:t>SRS – The data are an SRS from the population of interest</a:t>
            </a:r>
          </a:p>
          <a:p>
            <a:pPr lvl="1" eaLnBrk="1" hangingPunct="1"/>
            <a:r>
              <a:rPr lang="en-CA" altLang="en-US" dirty="0"/>
              <a:t>Normality – the population of interest has a normal distribution OR sample size must be larger than 30 if the population is not normally distributed</a:t>
            </a:r>
          </a:p>
          <a:p>
            <a:pPr lvl="1" eaLnBrk="1" hangingPunct="1"/>
            <a:r>
              <a:rPr lang="en-CA" altLang="en-US" dirty="0"/>
              <a:t>Independence – Each individual pairs of observations are independent of another individual data set</a:t>
            </a:r>
            <a:br>
              <a:rPr lang="en-CA" altLang="en-US" dirty="0"/>
            </a:br>
            <a:endParaRPr lang="en-CA" altLang="en-US" dirty="0"/>
          </a:p>
          <a:p>
            <a:pPr eaLnBrk="1" hangingPunct="1"/>
            <a:r>
              <a:rPr lang="en-CA" altLang="en-US" dirty="0"/>
              <a:t>Condition for standard error formula</a:t>
            </a:r>
          </a:p>
          <a:p>
            <a:pPr lvl="1" eaLnBrk="1" hangingPunct="1"/>
            <a:r>
              <a:rPr lang="en-CA" altLang="en-US" dirty="0"/>
              <a:t>The population size must be 10 times or more than the sample size</a:t>
            </a:r>
          </a:p>
          <a:p>
            <a:pPr lvl="1" eaLnBrk="1" hangingPunct="1"/>
            <a:endParaRPr lang="en-CA"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7" dur="500"/>
                                        <p:tgtEl>
                                          <p:spTgt spid="174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2" dur="5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17" dur="500"/>
                                        <p:tgtEl>
                                          <p:spTgt spid="174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2" dur="500"/>
                                        <p:tgtEl>
                                          <p:spTgt spid="174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27" dur="500"/>
                                        <p:tgtEl>
                                          <p:spTgt spid="174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32" dur="500"/>
                                        <p:tgtEl>
                                          <p:spTgt spid="1741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Effect transition="in" filter="blinds(horizontal)">
                                      <p:cBhvr>
                                        <p:cTn id="37" dur="500"/>
                                        <p:tgtEl>
                                          <p:spTgt spid="1741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411">
                                            <p:txEl>
                                              <p:pRg st="8" end="8"/>
                                            </p:txEl>
                                          </p:spTgt>
                                        </p:tgtEl>
                                        <p:attrNameLst>
                                          <p:attrName>style.visibility</p:attrName>
                                        </p:attrNameLst>
                                      </p:cBhvr>
                                      <p:to>
                                        <p:strVal val="visible"/>
                                      </p:to>
                                    </p:set>
                                    <p:animEffect transition="in" filter="blinds(horizontal)">
                                      <p:cBhvr>
                                        <p:cTn id="42" dur="500"/>
                                        <p:tgtEl>
                                          <p:spTgt spid="1741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411">
                                            <p:txEl>
                                              <p:pRg st="9" end="9"/>
                                            </p:txEl>
                                          </p:spTgt>
                                        </p:tgtEl>
                                        <p:attrNameLst>
                                          <p:attrName>style.visibility</p:attrName>
                                        </p:attrNameLst>
                                      </p:cBhvr>
                                      <p:to>
                                        <p:strVal val="visible"/>
                                      </p:to>
                                    </p:set>
                                    <p:animEffect transition="in" filter="blinds(horizontal)">
                                      <p:cBhvr>
                                        <p:cTn id="47"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23137"/>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BDF7-567A-461D-99B4-18A4137997B8}"/>
              </a:ext>
            </a:extLst>
          </p:cNvPr>
          <p:cNvSpPr>
            <a:spLocks noGrp="1"/>
          </p:cNvSpPr>
          <p:nvPr>
            <p:ph type="title"/>
          </p:nvPr>
        </p:nvSpPr>
        <p:spPr>
          <a:xfrm>
            <a:off x="254000" y="188915"/>
            <a:ext cx="11602720" cy="1609406"/>
          </a:xfrm>
        </p:spPr>
        <p:txBody>
          <a:bodyPr>
            <a:noAutofit/>
          </a:bodyPr>
          <a:lstStyle/>
          <a:p>
            <a:pPr>
              <a:defRPr/>
            </a:pPr>
            <a:r>
              <a:rPr lang="en-CA" sz="2100" dirty="0"/>
              <a:t>Does the moon influence aggressive actions?  A study of 15 dementia patients in nursing homes recorded various types of disruptive behaviours every day for 12 days.  Moon days are in a 3 day period centered at the day of full moon.  Average number of aggressive behaviours are averaged between “moon days” </a:t>
            </a:r>
            <a:r>
              <a:rPr lang="en-CA" sz="2100" dirty="0" err="1"/>
              <a:t>vs</a:t>
            </a:r>
            <a:r>
              <a:rPr lang="en-CA" sz="2100" dirty="0"/>
              <a:t> “Other days”</a:t>
            </a:r>
          </a:p>
        </p:txBody>
      </p:sp>
      <p:graphicFrame>
        <p:nvGraphicFramePr>
          <p:cNvPr id="35843" name="Object 2">
            <a:extLst>
              <a:ext uri="{FF2B5EF4-FFF2-40B4-BE49-F238E27FC236}">
                <a16:creationId xmlns:a16="http://schemas.microsoft.com/office/drawing/2014/main" id="{10A0C2FA-AC2C-479C-B669-78FF294C659C}"/>
              </a:ext>
            </a:extLst>
          </p:cNvPr>
          <p:cNvGraphicFramePr>
            <a:graphicFrameLocks noChangeAspect="1"/>
          </p:cNvGraphicFramePr>
          <p:nvPr>
            <p:extLst>
              <p:ext uri="{D42A27DB-BD31-4B8C-83A1-F6EECF244321}">
                <p14:modId xmlns:p14="http://schemas.microsoft.com/office/powerpoint/2010/main" val="3217518000"/>
              </p:ext>
            </p:extLst>
          </p:nvPr>
        </p:nvGraphicFramePr>
        <p:xfrm>
          <a:off x="3122614" y="1642428"/>
          <a:ext cx="5502275" cy="2468562"/>
        </p:xfrm>
        <a:graphic>
          <a:graphicData uri="http://schemas.openxmlformats.org/presentationml/2006/ole">
            <mc:AlternateContent xmlns:mc="http://schemas.openxmlformats.org/markup-compatibility/2006">
              <mc:Choice xmlns:v="urn:schemas-microsoft-com:vml" Requires="v">
                <p:oleObj name="Equation" r:id="rId4" imgW="4699000" imgH="2108200" progId="Equation.DSMT4">
                  <p:embed/>
                </p:oleObj>
              </mc:Choice>
              <mc:Fallback>
                <p:oleObj name="Equation" r:id="rId4" imgW="4699000" imgH="2108200" progId="Equation.DSMT4">
                  <p:embed/>
                  <p:pic>
                    <p:nvPicPr>
                      <p:cNvPr id="35843" name="Object 2">
                        <a:extLst>
                          <a:ext uri="{FF2B5EF4-FFF2-40B4-BE49-F238E27FC236}">
                            <a16:creationId xmlns:a16="http://schemas.microsoft.com/office/drawing/2014/main" id="{10A0C2FA-AC2C-479C-B669-78FF294C65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614" y="1642428"/>
                        <a:ext cx="5502275" cy="246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Content Placeholder 2">
            <a:extLst>
              <a:ext uri="{FF2B5EF4-FFF2-40B4-BE49-F238E27FC236}">
                <a16:creationId xmlns:a16="http://schemas.microsoft.com/office/drawing/2014/main" id="{45090B5E-0497-477B-953F-C940AEE76664}"/>
              </a:ext>
            </a:extLst>
          </p:cNvPr>
          <p:cNvSpPr txBox="1">
            <a:spLocks noChangeArrowheads="1"/>
          </p:cNvSpPr>
          <p:nvPr/>
        </p:nvSpPr>
        <p:spPr bwMode="auto">
          <a:xfrm>
            <a:off x="254000" y="3495040"/>
            <a:ext cx="11419840" cy="3253424"/>
          </a:xfrm>
          <a:prstGeom prst="rect">
            <a:avLst/>
          </a:prstGeom>
          <a:solidFill>
            <a:schemeClr val="bg1">
              <a:alpha val="9411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a) Set L1 and L2 as the number of aggressive incidence for “moon days” and “other days”.  Then set L3 as the difference in aggressive incidence between L1 and L2</a:t>
            </a:r>
          </a:p>
          <a:p>
            <a:pPr>
              <a:buFont typeface="Wingdings" panose="05000000000000000000" pitchFamily="2" charset="2"/>
              <a:buNone/>
            </a:pPr>
            <a:r>
              <a:rPr lang="en-CA" altLang="en-US" sz="2200" dirty="0"/>
              <a:t>b) Find the mean and standard deviation from L3.  Interpret the mean and standard deviation</a:t>
            </a:r>
          </a:p>
          <a:p>
            <a:pPr>
              <a:buFont typeface="Wingdings" panose="05000000000000000000" pitchFamily="2" charset="2"/>
              <a:buNone/>
            </a:pPr>
            <a:r>
              <a:rPr lang="en-CA" altLang="en-US" sz="2200" dirty="0"/>
              <a:t>c) Construct and interpret a 95% C.I. for the mean difference in aggression behaviours on moon days and other days among dementia patients</a:t>
            </a:r>
          </a:p>
          <a:p>
            <a:pPr>
              <a:buFont typeface="Wingdings" panose="05000000000000000000" pitchFamily="2" charset="2"/>
              <a:buNone/>
            </a:pPr>
            <a:r>
              <a:rPr lang="en-CA" altLang="en-US" sz="2200" dirty="0"/>
              <a:t>d) Can we conclude that the moon is causing dementia patients to become more aggressive?  Why or why not?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E7076060-7228-4FE3-894D-0ADFD41924FB}"/>
              </a:ext>
            </a:extLst>
          </p:cNvPr>
          <p:cNvSpPr>
            <a:spLocks noGrp="1"/>
          </p:cNvSpPr>
          <p:nvPr>
            <p:ph sz="quarter" idx="1"/>
          </p:nvPr>
        </p:nvSpPr>
        <p:spPr>
          <a:xfrm>
            <a:off x="314960" y="169863"/>
            <a:ext cx="10157778" cy="781050"/>
          </a:xfrm>
        </p:spPr>
        <p:txBody>
          <a:bodyPr/>
          <a:lstStyle/>
          <a:p>
            <a:pPr marL="0" indent="0">
              <a:buNone/>
            </a:pPr>
            <a:r>
              <a:rPr lang="en-CA" altLang="en-US" sz="2100" dirty="0"/>
              <a:t>a) The first step of performing a Matched Pair T-test is to create a random variable, say “D”.  Then define your random variable “D” as: </a:t>
            </a:r>
          </a:p>
        </p:txBody>
      </p:sp>
      <p:sp>
        <p:nvSpPr>
          <p:cNvPr id="37892" name="Content Placeholder 2">
            <a:extLst>
              <a:ext uri="{FF2B5EF4-FFF2-40B4-BE49-F238E27FC236}">
                <a16:creationId xmlns:a16="http://schemas.microsoft.com/office/drawing/2014/main" id="{7E1815C6-FD7D-46CA-81A1-081B9475BC53}"/>
              </a:ext>
            </a:extLst>
          </p:cNvPr>
          <p:cNvSpPr txBox="1">
            <a:spLocks/>
          </p:cNvSpPr>
          <p:nvPr/>
        </p:nvSpPr>
        <p:spPr bwMode="auto">
          <a:xfrm>
            <a:off x="1178561" y="1002983"/>
            <a:ext cx="86788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“D” =   Number of disruptive         </a:t>
            </a:r>
            <a:r>
              <a:rPr lang="en-CA" altLang="en-US" sz="2100" b="1" dirty="0"/>
              <a:t>---</a:t>
            </a:r>
            <a:r>
              <a:rPr lang="en-CA" altLang="en-US" sz="2100" dirty="0"/>
              <a:t>       Number of disruptive</a:t>
            </a:r>
            <a:br>
              <a:rPr lang="en-CA" altLang="en-US" sz="2100" dirty="0"/>
            </a:br>
            <a:r>
              <a:rPr lang="en-CA" altLang="en-US" sz="2100" dirty="0"/>
              <a:t>          behaviors on moon days           behaviours on  NON-moon days </a:t>
            </a:r>
          </a:p>
        </p:txBody>
      </p:sp>
      <p:sp>
        <p:nvSpPr>
          <p:cNvPr id="37893" name="Content Placeholder 2">
            <a:extLst>
              <a:ext uri="{FF2B5EF4-FFF2-40B4-BE49-F238E27FC236}">
                <a16:creationId xmlns:a16="http://schemas.microsoft.com/office/drawing/2014/main" id="{3E0AF520-DE9E-4B0D-9D7E-D139E15A8460}"/>
              </a:ext>
            </a:extLst>
          </p:cNvPr>
          <p:cNvSpPr txBox="1">
            <a:spLocks/>
          </p:cNvSpPr>
          <p:nvPr/>
        </p:nvSpPr>
        <p:spPr bwMode="auto">
          <a:xfrm>
            <a:off x="1722438" y="2051051"/>
            <a:ext cx="8367712"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a:t>Next, enter the values in L1 and L2, make L3 = L1 – L2, where “L3” is the difference between the two list.</a:t>
            </a:r>
          </a:p>
          <a:p>
            <a:pPr>
              <a:buFont typeface="Wingdings" panose="05000000000000000000" pitchFamily="2" charset="2"/>
              <a:buNone/>
            </a:pPr>
            <a:r>
              <a:rPr lang="en-CA" altLang="en-US" sz="2100"/>
              <a:t>Do a 1Var stats test L3 to find the mean difference and SD.</a:t>
            </a:r>
          </a:p>
        </p:txBody>
      </p:sp>
      <p:graphicFrame>
        <p:nvGraphicFramePr>
          <p:cNvPr id="7" name="Object 12">
            <a:extLst>
              <a:ext uri="{FF2B5EF4-FFF2-40B4-BE49-F238E27FC236}">
                <a16:creationId xmlns:a16="http://schemas.microsoft.com/office/drawing/2014/main" id="{C183A53F-955A-4386-8DDB-CE31F8E48A9B}"/>
              </a:ext>
            </a:extLst>
          </p:cNvPr>
          <p:cNvGraphicFramePr>
            <a:graphicFrameLocks noChangeAspect="1"/>
          </p:cNvGraphicFramePr>
          <p:nvPr/>
        </p:nvGraphicFramePr>
        <p:xfrm>
          <a:off x="1770064" y="3376614"/>
          <a:ext cx="2155825" cy="473075"/>
        </p:xfrm>
        <a:graphic>
          <a:graphicData uri="http://schemas.openxmlformats.org/presentationml/2006/ole">
            <mc:AlternateContent xmlns:mc="http://schemas.openxmlformats.org/markup-compatibility/2006">
              <mc:Choice xmlns:v="urn:schemas-microsoft-com:vml" Requires="v">
                <p:oleObj name="Equation" r:id="rId4" imgW="1155600" imgH="253800" progId="Equation.DSMT4">
                  <p:embed/>
                </p:oleObj>
              </mc:Choice>
              <mc:Fallback>
                <p:oleObj name="Equation" r:id="rId4" imgW="1155600" imgH="253800" progId="Equation.DSMT4">
                  <p:embed/>
                  <p:pic>
                    <p:nvPicPr>
                      <p:cNvPr id="7" name="Object 12">
                        <a:extLst>
                          <a:ext uri="{FF2B5EF4-FFF2-40B4-BE49-F238E27FC236}">
                            <a16:creationId xmlns:a16="http://schemas.microsoft.com/office/drawing/2014/main" id="{C183A53F-955A-4386-8DDB-CE31F8E48A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064" y="3376614"/>
                        <a:ext cx="21558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2">
            <a:extLst>
              <a:ext uri="{FF2B5EF4-FFF2-40B4-BE49-F238E27FC236}">
                <a16:creationId xmlns:a16="http://schemas.microsoft.com/office/drawing/2014/main" id="{11071A50-D6B1-4C38-BC08-A3E29EFD887F}"/>
              </a:ext>
            </a:extLst>
          </p:cNvPr>
          <p:cNvGraphicFramePr>
            <a:graphicFrameLocks noChangeAspect="1"/>
          </p:cNvGraphicFramePr>
          <p:nvPr/>
        </p:nvGraphicFramePr>
        <p:xfrm>
          <a:off x="4241800" y="3390900"/>
          <a:ext cx="1562100" cy="427038"/>
        </p:xfrm>
        <a:graphic>
          <a:graphicData uri="http://schemas.openxmlformats.org/presentationml/2006/ole">
            <mc:AlternateContent xmlns:mc="http://schemas.openxmlformats.org/markup-compatibility/2006">
              <mc:Choice xmlns:v="urn:schemas-microsoft-com:vml" Requires="v">
                <p:oleObj name="Equation" r:id="rId6" imgW="838080" imgH="228600" progId="Equation.DSMT4">
                  <p:embed/>
                </p:oleObj>
              </mc:Choice>
              <mc:Fallback>
                <p:oleObj name="Equation" r:id="rId6" imgW="838080" imgH="228600" progId="Equation.DSMT4">
                  <p:embed/>
                  <p:pic>
                    <p:nvPicPr>
                      <p:cNvPr id="8" name="Object 12">
                        <a:extLst>
                          <a:ext uri="{FF2B5EF4-FFF2-40B4-BE49-F238E27FC236}">
                            <a16:creationId xmlns:a16="http://schemas.microsoft.com/office/drawing/2014/main" id="{11071A50-D6B1-4C38-BC08-A3E29EFD88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1800" y="3390900"/>
                        <a:ext cx="15621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2">
            <a:extLst>
              <a:ext uri="{FF2B5EF4-FFF2-40B4-BE49-F238E27FC236}">
                <a16:creationId xmlns:a16="http://schemas.microsoft.com/office/drawing/2014/main" id="{37982375-AF51-4099-9FA2-505993493687}"/>
              </a:ext>
            </a:extLst>
          </p:cNvPr>
          <p:cNvGraphicFramePr>
            <a:graphicFrameLocks noChangeAspect="1"/>
          </p:cNvGraphicFramePr>
          <p:nvPr/>
        </p:nvGraphicFramePr>
        <p:xfrm>
          <a:off x="6134100" y="3416300"/>
          <a:ext cx="757238" cy="331788"/>
        </p:xfrm>
        <a:graphic>
          <a:graphicData uri="http://schemas.openxmlformats.org/presentationml/2006/ole">
            <mc:AlternateContent xmlns:mc="http://schemas.openxmlformats.org/markup-compatibility/2006">
              <mc:Choice xmlns:v="urn:schemas-microsoft-com:vml" Requires="v">
                <p:oleObj name="Equation" r:id="rId8" imgW="405872" imgH="177569" progId="Equation.DSMT4">
                  <p:embed/>
                </p:oleObj>
              </mc:Choice>
              <mc:Fallback>
                <p:oleObj name="Equation" r:id="rId8" imgW="405872" imgH="177569" progId="Equation.DSMT4">
                  <p:embed/>
                  <p:pic>
                    <p:nvPicPr>
                      <p:cNvPr id="9" name="Object 12">
                        <a:extLst>
                          <a:ext uri="{FF2B5EF4-FFF2-40B4-BE49-F238E27FC236}">
                            <a16:creationId xmlns:a16="http://schemas.microsoft.com/office/drawing/2014/main" id="{37982375-AF51-4099-9FA2-5059934936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4100" y="3416300"/>
                        <a:ext cx="7572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2">
            <a:extLst>
              <a:ext uri="{FF2B5EF4-FFF2-40B4-BE49-F238E27FC236}">
                <a16:creationId xmlns:a16="http://schemas.microsoft.com/office/drawing/2014/main" id="{8AD6F36D-F1F9-43AD-BDAF-FA4B4F10CAFB}"/>
              </a:ext>
            </a:extLst>
          </p:cNvPr>
          <p:cNvGraphicFramePr>
            <a:graphicFrameLocks noChangeAspect="1"/>
          </p:cNvGraphicFramePr>
          <p:nvPr/>
        </p:nvGraphicFramePr>
        <p:xfrm>
          <a:off x="7405689" y="3424238"/>
          <a:ext cx="922337" cy="379412"/>
        </p:xfrm>
        <a:graphic>
          <a:graphicData uri="http://schemas.openxmlformats.org/presentationml/2006/ole">
            <mc:AlternateContent xmlns:mc="http://schemas.openxmlformats.org/markup-compatibility/2006">
              <mc:Choice xmlns:v="urn:schemas-microsoft-com:vml" Requires="v">
                <p:oleObj name="Equation" r:id="rId10" imgW="494870" imgH="203024" progId="Equation.DSMT4">
                  <p:embed/>
                </p:oleObj>
              </mc:Choice>
              <mc:Fallback>
                <p:oleObj name="Equation" r:id="rId10" imgW="494870" imgH="203024" progId="Equation.DSMT4">
                  <p:embed/>
                  <p:pic>
                    <p:nvPicPr>
                      <p:cNvPr id="10" name="Object 12">
                        <a:extLst>
                          <a:ext uri="{FF2B5EF4-FFF2-40B4-BE49-F238E27FC236}">
                            <a16:creationId xmlns:a16="http://schemas.microsoft.com/office/drawing/2014/main" id="{8AD6F36D-F1F9-43AD-BDAF-FA4B4F10CA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5689" y="3424238"/>
                        <a:ext cx="922337"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Content Placeholder 2">
            <a:extLst>
              <a:ext uri="{FF2B5EF4-FFF2-40B4-BE49-F238E27FC236}">
                <a16:creationId xmlns:a16="http://schemas.microsoft.com/office/drawing/2014/main" id="{3FDF8CBA-9E4F-4CED-8692-212D9E016B95}"/>
              </a:ext>
            </a:extLst>
          </p:cNvPr>
          <p:cNvSpPr txBox="1">
            <a:spLocks/>
          </p:cNvSpPr>
          <p:nvPr/>
        </p:nvSpPr>
        <p:spPr bwMode="auto">
          <a:xfrm>
            <a:off x="568960" y="4017963"/>
            <a:ext cx="1100328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solidFill>
                  <a:srgbClr val="FF0000"/>
                </a:solidFill>
              </a:rPr>
              <a:t>The average difference in the number of disruptive behaviours between Full Moon vs Non Full Moon days from our sample is 2.432 incidence, with a sample standard deviation of 1.46032.</a:t>
            </a:r>
            <a:endParaRPr lang="en-CA" altLang="en-US" sz="2100" dirty="0"/>
          </a:p>
        </p:txBody>
      </p:sp>
      <p:sp>
        <p:nvSpPr>
          <p:cNvPr id="12" name="Content Placeholder 2">
            <a:extLst>
              <a:ext uri="{FF2B5EF4-FFF2-40B4-BE49-F238E27FC236}">
                <a16:creationId xmlns:a16="http://schemas.microsoft.com/office/drawing/2014/main" id="{478EFB76-E6AD-4D7E-8E11-2FDD8BE19351}"/>
              </a:ext>
            </a:extLst>
          </p:cNvPr>
          <p:cNvSpPr txBox="1">
            <a:spLocks/>
          </p:cNvSpPr>
          <p:nvPr/>
        </p:nvSpPr>
        <p:spPr bwMode="auto">
          <a:xfrm>
            <a:off x="538480" y="5074603"/>
            <a:ext cx="11003280" cy="52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solidFill>
                  <a:srgbClr val="FF0000"/>
                </a:solidFill>
              </a:rPr>
              <a:t>There is an increase of 2.432 incidence on full moon days than non-full moon days.</a:t>
            </a:r>
            <a:endParaRPr lang="en-CA" altLang="en-US" sz="21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6759AA2-EEED-4280-BDC1-06C901E769A3}"/>
              </a:ext>
            </a:extLst>
          </p:cNvPr>
          <p:cNvSpPr txBox="1">
            <a:spLocks/>
          </p:cNvSpPr>
          <p:nvPr/>
        </p:nvSpPr>
        <p:spPr bwMode="auto">
          <a:xfrm>
            <a:off x="375920" y="184150"/>
            <a:ext cx="1116584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solidFill>
                  <a:srgbClr val="FF0000"/>
                </a:solidFill>
              </a:rPr>
              <a:t>C) To construct a confidence interval, we can use the formula or the Ti83.  Suppose we want to use the formula, then find the critical value t* for a 95% CI for the mean difference</a:t>
            </a:r>
            <a:r>
              <a:rPr lang="en-CA" altLang="en-US" sz="2100" dirty="0"/>
              <a:t> </a:t>
            </a:r>
          </a:p>
        </p:txBody>
      </p:sp>
      <p:graphicFrame>
        <p:nvGraphicFramePr>
          <p:cNvPr id="12" name="Object 12">
            <a:extLst>
              <a:ext uri="{FF2B5EF4-FFF2-40B4-BE49-F238E27FC236}">
                <a16:creationId xmlns:a16="http://schemas.microsoft.com/office/drawing/2014/main" id="{A5C7315C-A2DE-432E-B6D1-472539BA345C}"/>
              </a:ext>
            </a:extLst>
          </p:cNvPr>
          <p:cNvGraphicFramePr>
            <a:graphicFrameLocks noChangeAspect="1"/>
          </p:cNvGraphicFramePr>
          <p:nvPr/>
        </p:nvGraphicFramePr>
        <p:xfrm>
          <a:off x="1695451" y="1370014"/>
          <a:ext cx="2697163" cy="473075"/>
        </p:xfrm>
        <a:graphic>
          <a:graphicData uri="http://schemas.openxmlformats.org/presentationml/2006/ole">
            <mc:AlternateContent xmlns:mc="http://schemas.openxmlformats.org/markup-compatibility/2006">
              <mc:Choice xmlns:v="urn:schemas-microsoft-com:vml" Requires="v">
                <p:oleObj name="Equation" r:id="rId4" imgW="1447172" imgH="253890" progId="Equation.DSMT4">
                  <p:embed/>
                </p:oleObj>
              </mc:Choice>
              <mc:Fallback>
                <p:oleObj name="Equation" r:id="rId4" imgW="1447172" imgH="253890" progId="Equation.DSMT4">
                  <p:embed/>
                  <p:pic>
                    <p:nvPicPr>
                      <p:cNvPr id="12" name="Object 12">
                        <a:extLst>
                          <a:ext uri="{FF2B5EF4-FFF2-40B4-BE49-F238E27FC236}">
                            <a16:creationId xmlns:a16="http://schemas.microsoft.com/office/drawing/2014/main" id="{A5C7315C-A2DE-432E-B6D1-472539BA3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5451" y="1370014"/>
                        <a:ext cx="26971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20BB9B40-4CBC-4859-B5D7-BDA8CF705D25}"/>
              </a:ext>
            </a:extLst>
          </p:cNvPr>
          <p:cNvGraphicFramePr>
            <a:graphicFrameLocks noChangeAspect="1"/>
          </p:cNvGraphicFramePr>
          <p:nvPr/>
        </p:nvGraphicFramePr>
        <p:xfrm>
          <a:off x="5245100" y="1409700"/>
          <a:ext cx="1206500" cy="330200"/>
        </p:xfrm>
        <a:graphic>
          <a:graphicData uri="http://schemas.openxmlformats.org/presentationml/2006/ole">
            <mc:AlternateContent xmlns:mc="http://schemas.openxmlformats.org/markup-compatibility/2006">
              <mc:Choice xmlns:v="urn:schemas-microsoft-com:vml" Requires="v">
                <p:oleObj name="Equation" r:id="rId6" imgW="647419" imgH="177723" progId="Equation.DSMT4">
                  <p:embed/>
                </p:oleObj>
              </mc:Choice>
              <mc:Fallback>
                <p:oleObj name="Equation" r:id="rId6" imgW="647419" imgH="177723" progId="Equation.DSMT4">
                  <p:embed/>
                  <p:pic>
                    <p:nvPicPr>
                      <p:cNvPr id="13" name="Object 12">
                        <a:extLst>
                          <a:ext uri="{FF2B5EF4-FFF2-40B4-BE49-F238E27FC236}">
                            <a16:creationId xmlns:a16="http://schemas.microsoft.com/office/drawing/2014/main" id="{20BB9B40-4CBC-4859-B5D7-BDA8CF705D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5100" y="1409700"/>
                        <a:ext cx="1206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a:extLst>
              <a:ext uri="{FF2B5EF4-FFF2-40B4-BE49-F238E27FC236}">
                <a16:creationId xmlns:a16="http://schemas.microsoft.com/office/drawing/2014/main" id="{4BD08AE8-34ED-48B6-8549-CD57A88AA3FF}"/>
              </a:ext>
            </a:extLst>
          </p:cNvPr>
          <p:cNvGraphicFramePr>
            <a:graphicFrameLocks noChangeAspect="1"/>
          </p:cNvGraphicFramePr>
          <p:nvPr/>
        </p:nvGraphicFramePr>
        <p:xfrm>
          <a:off x="1752601" y="1773239"/>
          <a:ext cx="4487863" cy="854075"/>
        </p:xfrm>
        <a:graphic>
          <a:graphicData uri="http://schemas.openxmlformats.org/presentationml/2006/ole">
            <mc:AlternateContent xmlns:mc="http://schemas.openxmlformats.org/markup-compatibility/2006">
              <mc:Choice xmlns:v="urn:schemas-microsoft-com:vml" Requires="v">
                <p:oleObj name="Equation" r:id="rId8" imgW="2400300" imgH="457200" progId="Equation.DSMT4">
                  <p:embed/>
                </p:oleObj>
              </mc:Choice>
              <mc:Fallback>
                <p:oleObj name="Equation" r:id="rId8" imgW="2400300" imgH="457200" progId="Equation.DSMT4">
                  <p:embed/>
                  <p:pic>
                    <p:nvPicPr>
                      <p:cNvPr id="14" name="Object 13">
                        <a:extLst>
                          <a:ext uri="{FF2B5EF4-FFF2-40B4-BE49-F238E27FC236}">
                            <a16:creationId xmlns:a16="http://schemas.microsoft.com/office/drawing/2014/main" id="{4BD08AE8-34ED-48B6-8549-CD57A88AA3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1" y="1773239"/>
                        <a:ext cx="44878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id="{2EBDCBF8-D6D5-4181-BEB3-F620C30593AD}"/>
              </a:ext>
            </a:extLst>
          </p:cNvPr>
          <p:cNvGraphicFramePr>
            <a:graphicFrameLocks noChangeAspect="1"/>
          </p:cNvGraphicFramePr>
          <p:nvPr/>
        </p:nvGraphicFramePr>
        <p:xfrm>
          <a:off x="1677989" y="2779714"/>
          <a:ext cx="3584575" cy="333375"/>
        </p:xfrm>
        <a:graphic>
          <a:graphicData uri="http://schemas.openxmlformats.org/presentationml/2006/ole">
            <mc:AlternateContent xmlns:mc="http://schemas.openxmlformats.org/markup-compatibility/2006">
              <mc:Choice xmlns:v="urn:schemas-microsoft-com:vml" Requires="v">
                <p:oleObj name="Equation" r:id="rId10" imgW="1916868" imgH="177723" progId="Equation.DSMT4">
                  <p:embed/>
                </p:oleObj>
              </mc:Choice>
              <mc:Fallback>
                <p:oleObj name="Equation" r:id="rId10" imgW="1916868" imgH="177723" progId="Equation.DSMT4">
                  <p:embed/>
                  <p:pic>
                    <p:nvPicPr>
                      <p:cNvPr id="15" name="Object 14">
                        <a:extLst>
                          <a:ext uri="{FF2B5EF4-FFF2-40B4-BE49-F238E27FC236}">
                            <a16:creationId xmlns:a16="http://schemas.microsoft.com/office/drawing/2014/main" id="{2EBDCBF8-D6D5-4181-BEB3-F620C30593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7989" y="2779714"/>
                        <a:ext cx="3584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a:extLst>
              <a:ext uri="{FF2B5EF4-FFF2-40B4-BE49-F238E27FC236}">
                <a16:creationId xmlns:a16="http://schemas.microsoft.com/office/drawing/2014/main" id="{0562D414-B0A5-4A62-965B-47EC38882527}"/>
              </a:ext>
            </a:extLst>
          </p:cNvPr>
          <p:cNvGraphicFramePr>
            <a:graphicFrameLocks noChangeAspect="1"/>
          </p:cNvGraphicFramePr>
          <p:nvPr/>
        </p:nvGraphicFramePr>
        <p:xfrm>
          <a:off x="1719264" y="3235325"/>
          <a:ext cx="3043237" cy="476250"/>
        </p:xfrm>
        <a:graphic>
          <a:graphicData uri="http://schemas.openxmlformats.org/presentationml/2006/ole">
            <mc:AlternateContent xmlns:mc="http://schemas.openxmlformats.org/markup-compatibility/2006">
              <mc:Choice xmlns:v="urn:schemas-microsoft-com:vml" Requires="v">
                <p:oleObj name="Equation" r:id="rId12" imgW="1625600" imgH="254000" progId="Equation.DSMT4">
                  <p:embed/>
                </p:oleObj>
              </mc:Choice>
              <mc:Fallback>
                <p:oleObj name="Equation" r:id="rId12" imgW="1625600" imgH="254000" progId="Equation.DSMT4">
                  <p:embed/>
                  <p:pic>
                    <p:nvPicPr>
                      <p:cNvPr id="16" name="Object 15">
                        <a:extLst>
                          <a:ext uri="{FF2B5EF4-FFF2-40B4-BE49-F238E27FC236}">
                            <a16:creationId xmlns:a16="http://schemas.microsoft.com/office/drawing/2014/main" id="{0562D414-B0A5-4A62-965B-47EC388825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9264" y="3235325"/>
                        <a:ext cx="30432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Content Placeholder 2">
            <a:extLst>
              <a:ext uri="{FF2B5EF4-FFF2-40B4-BE49-F238E27FC236}">
                <a16:creationId xmlns:a16="http://schemas.microsoft.com/office/drawing/2014/main" id="{AF3E79D7-DB2B-447B-A27D-34B9BD822CC7}"/>
              </a:ext>
            </a:extLst>
          </p:cNvPr>
          <p:cNvSpPr txBox="1">
            <a:spLocks/>
          </p:cNvSpPr>
          <p:nvPr/>
        </p:nvSpPr>
        <p:spPr bwMode="auto">
          <a:xfrm>
            <a:off x="6265862" y="2003426"/>
            <a:ext cx="472598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000" dirty="0">
                <a:solidFill>
                  <a:srgbClr val="FF0000"/>
                </a:solidFill>
              </a:rPr>
              <a:t>We are 95% confident that the mean difference in aggressive incidents among dementia patients during full moon days vs non full moon days is between 1.6239 to 3.2414 incidents.</a:t>
            </a:r>
            <a:endParaRPr lang="en-CA" altLang="en-US" sz="2000" dirty="0"/>
          </a:p>
        </p:txBody>
      </p:sp>
      <p:sp>
        <p:nvSpPr>
          <p:cNvPr id="19" name="Content Placeholder 2">
            <a:extLst>
              <a:ext uri="{FF2B5EF4-FFF2-40B4-BE49-F238E27FC236}">
                <a16:creationId xmlns:a16="http://schemas.microsoft.com/office/drawing/2014/main" id="{A4D0A436-1B92-46EB-BBE0-C495392CE6BB}"/>
              </a:ext>
            </a:extLst>
          </p:cNvPr>
          <p:cNvSpPr txBox="1">
            <a:spLocks/>
          </p:cNvSpPr>
          <p:nvPr/>
        </p:nvSpPr>
        <p:spPr bwMode="auto">
          <a:xfrm>
            <a:off x="355600" y="4021139"/>
            <a:ext cx="1099312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000" dirty="0">
                <a:solidFill>
                  <a:srgbClr val="FF0000"/>
                </a:solidFill>
              </a:rPr>
              <a:t>Interpretation in context: On average, dementia patient have 1.6239 to 3.2414 more disruptive behaviors during full moon days vs non full moon days.  </a:t>
            </a:r>
            <a:endParaRPr lang="en-CA" altLang="en-US" sz="2000" dirty="0"/>
          </a:p>
        </p:txBody>
      </p:sp>
      <p:sp>
        <p:nvSpPr>
          <p:cNvPr id="10" name="Content Placeholder 2">
            <a:extLst>
              <a:ext uri="{FF2B5EF4-FFF2-40B4-BE49-F238E27FC236}">
                <a16:creationId xmlns:a16="http://schemas.microsoft.com/office/drawing/2014/main" id="{E6A6ED95-FAA6-4C7B-9C0D-F55487C0A2F1}"/>
              </a:ext>
            </a:extLst>
          </p:cNvPr>
          <p:cNvSpPr txBox="1">
            <a:spLocks/>
          </p:cNvSpPr>
          <p:nvPr/>
        </p:nvSpPr>
        <p:spPr bwMode="auto">
          <a:xfrm>
            <a:off x="386080" y="4844099"/>
            <a:ext cx="1099312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000" dirty="0">
                <a:solidFill>
                  <a:srgbClr val="FF0000"/>
                </a:solidFill>
              </a:rPr>
              <a:t>Side Note: Notice that our confidence interval does contain a mean of zero.  This is evidence against the position that there is no difference in behavior on full moon days and non-full moon days.  </a:t>
            </a:r>
            <a:endParaRPr lang="en-CA"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500"/>
                                        <p:tgtEl>
                                          <p:spTgt spid="17">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fade">
                                      <p:cBhvr>
                                        <p:cTn id="4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B6908C5-5F4A-4B27-B431-6C72B9A39645}"/>
              </a:ext>
            </a:extLst>
          </p:cNvPr>
          <p:cNvSpPr>
            <a:spLocks noGrp="1"/>
          </p:cNvSpPr>
          <p:nvPr>
            <p:ph sz="quarter" idx="1"/>
          </p:nvPr>
        </p:nvSpPr>
        <p:spPr>
          <a:xfrm>
            <a:off x="355600" y="214314"/>
            <a:ext cx="8853488" cy="511175"/>
          </a:xfrm>
        </p:spPr>
        <p:txBody>
          <a:bodyPr/>
          <a:lstStyle/>
          <a:p>
            <a:pPr>
              <a:buFont typeface="Wingdings" panose="05000000000000000000" pitchFamily="2" charset="2"/>
              <a:buNone/>
            </a:pPr>
            <a:r>
              <a:rPr lang="en-CA" altLang="en-US" sz="2100" dirty="0">
                <a:solidFill>
                  <a:srgbClr val="FF0000"/>
                </a:solidFill>
              </a:rPr>
              <a:t>D)  Can we ESTABLISH CAUSATION???</a:t>
            </a:r>
          </a:p>
          <a:p>
            <a:pPr>
              <a:buFont typeface="Wingdings" panose="05000000000000000000" pitchFamily="2" charset="2"/>
              <a:buNone/>
            </a:pPr>
            <a:endParaRPr lang="en-CA" altLang="en-US" sz="2100" dirty="0"/>
          </a:p>
        </p:txBody>
      </p:sp>
      <p:sp>
        <p:nvSpPr>
          <p:cNvPr id="5" name="Content Placeholder 2">
            <a:extLst>
              <a:ext uri="{FF2B5EF4-FFF2-40B4-BE49-F238E27FC236}">
                <a16:creationId xmlns:a16="http://schemas.microsoft.com/office/drawing/2014/main" id="{E030BB52-4427-4E1B-887F-1BD01366A4F3}"/>
              </a:ext>
            </a:extLst>
          </p:cNvPr>
          <p:cNvSpPr txBox="1">
            <a:spLocks/>
          </p:cNvSpPr>
          <p:nvPr/>
        </p:nvSpPr>
        <p:spPr bwMode="auto">
          <a:xfrm>
            <a:off x="477520" y="823913"/>
            <a:ext cx="1009904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solidFill>
                  <a:srgbClr val="FF0000"/>
                </a:solidFill>
              </a:rPr>
              <a:t>First off, is this an experiment or study? </a:t>
            </a:r>
          </a:p>
          <a:p>
            <a:pPr>
              <a:buFont typeface="Wingdings" panose="05000000000000000000" pitchFamily="2" charset="2"/>
              <a:buNone/>
            </a:pPr>
            <a:r>
              <a:rPr lang="en-CA" altLang="en-US" sz="2100" dirty="0">
                <a:solidFill>
                  <a:srgbClr val="FF0000"/>
                </a:solidFill>
              </a:rPr>
              <a:t>This is a study, no treatment was given</a:t>
            </a:r>
            <a:endParaRPr lang="en-CA" altLang="en-US" sz="2100" dirty="0"/>
          </a:p>
        </p:txBody>
      </p:sp>
      <p:sp>
        <p:nvSpPr>
          <p:cNvPr id="6" name="Content Placeholder 2">
            <a:extLst>
              <a:ext uri="{FF2B5EF4-FFF2-40B4-BE49-F238E27FC236}">
                <a16:creationId xmlns:a16="http://schemas.microsoft.com/office/drawing/2014/main" id="{CFBF47BC-42A6-4F5D-8801-B6AEE52783B4}"/>
              </a:ext>
            </a:extLst>
          </p:cNvPr>
          <p:cNvSpPr txBox="1">
            <a:spLocks/>
          </p:cNvSpPr>
          <p:nvPr/>
        </p:nvSpPr>
        <p:spPr bwMode="auto">
          <a:xfrm>
            <a:off x="284480" y="1819592"/>
            <a:ext cx="1114552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None/>
            </a:pPr>
            <a:r>
              <a:rPr lang="en-CA" altLang="en-US" sz="2100" dirty="0">
                <a:solidFill>
                  <a:srgbClr val="FF0000"/>
                </a:solidFill>
              </a:rPr>
              <a:t>Second: There is no control group for assurance that all other variables are consistent other than full moon OR non full moon. For instance, many factors can affect the well being of elderly patients.  </a:t>
            </a:r>
            <a:r>
              <a:rPr lang="en-CA" altLang="en-US" sz="2100" dirty="0" err="1">
                <a:solidFill>
                  <a:srgbClr val="FF0000"/>
                </a:solidFill>
              </a:rPr>
              <a:t>Ie</a:t>
            </a:r>
            <a:r>
              <a:rPr lang="en-CA" altLang="en-US" sz="2100" dirty="0">
                <a:solidFill>
                  <a:srgbClr val="FF0000"/>
                </a:solidFill>
              </a:rPr>
              <a:t>: number of nurses/health care aids that are working, or amount of sedation given to patients.  These variables may not be consistent.  </a:t>
            </a:r>
          </a:p>
          <a:p>
            <a:pPr>
              <a:buFont typeface="Wingdings" panose="05000000000000000000" pitchFamily="2" charset="2"/>
              <a:buNone/>
            </a:pPr>
            <a:r>
              <a:rPr lang="en-CA" altLang="en-US" sz="2100" dirty="0">
                <a:solidFill>
                  <a:srgbClr val="FF0000"/>
                </a:solidFill>
              </a:rPr>
              <a:t> </a:t>
            </a:r>
          </a:p>
        </p:txBody>
      </p:sp>
      <p:sp>
        <p:nvSpPr>
          <p:cNvPr id="7" name="Content Placeholder 2">
            <a:extLst>
              <a:ext uri="{FF2B5EF4-FFF2-40B4-BE49-F238E27FC236}">
                <a16:creationId xmlns:a16="http://schemas.microsoft.com/office/drawing/2014/main" id="{BEEF8A4A-F737-4841-829F-26B971205968}"/>
              </a:ext>
            </a:extLst>
          </p:cNvPr>
          <p:cNvSpPr txBox="1">
            <a:spLocks/>
          </p:cNvSpPr>
          <p:nvPr/>
        </p:nvSpPr>
        <p:spPr bwMode="auto">
          <a:xfrm>
            <a:off x="355601" y="3362961"/>
            <a:ext cx="1123696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solidFill>
                  <a:srgbClr val="FF0000"/>
                </a:solidFill>
              </a:rPr>
              <a:t>NOW suppose these other factors were consistent, could there still be a lurking variable or confounding variable?  A brighter full moon made it difficult for patients to sleep.  So if patients were unable to sleep, they became more agitated, and thus more aggressive incidents.  </a:t>
            </a:r>
          </a:p>
        </p:txBody>
      </p:sp>
      <p:sp>
        <p:nvSpPr>
          <p:cNvPr id="8" name="Content Placeholder 2">
            <a:extLst>
              <a:ext uri="{FF2B5EF4-FFF2-40B4-BE49-F238E27FC236}">
                <a16:creationId xmlns:a16="http://schemas.microsoft.com/office/drawing/2014/main" id="{33857738-9B3B-4373-B366-62460DB17CBA}"/>
              </a:ext>
            </a:extLst>
          </p:cNvPr>
          <p:cNvSpPr txBox="1">
            <a:spLocks/>
          </p:cNvSpPr>
          <p:nvPr/>
        </p:nvSpPr>
        <p:spPr bwMode="auto">
          <a:xfrm>
            <a:off x="302579" y="4925061"/>
            <a:ext cx="11229021" cy="166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None/>
            </a:pPr>
            <a:r>
              <a:rPr lang="en-CA" altLang="en-US" sz="2100" dirty="0">
                <a:solidFill>
                  <a:srgbClr val="FF0000"/>
                </a:solidFill>
              </a:rPr>
              <a:t>There have been studies suggesting that full moons increased crime.  Yet, these studies were inconclusive.  Another suggestion is that full moons may change atmospheric pressures that affect our bodies.  </a:t>
            </a:r>
            <a:br>
              <a:rPr lang="en-CA" altLang="en-US" sz="2100" dirty="0">
                <a:solidFill>
                  <a:srgbClr val="FF0000"/>
                </a:solidFill>
              </a:rPr>
            </a:br>
            <a:br>
              <a:rPr lang="en-CA" altLang="en-US" sz="2100" dirty="0">
                <a:solidFill>
                  <a:srgbClr val="FF0000"/>
                </a:solidFill>
              </a:rPr>
            </a:br>
            <a:r>
              <a:rPr lang="en-CA" altLang="en-US" sz="2100" dirty="0">
                <a:solidFill>
                  <a:srgbClr val="FF0000"/>
                </a:solidFill>
              </a:rPr>
              <a:t>https://hellocare.com.au/twilight-zone-moon-affect-people-dementia/</a:t>
            </a:r>
            <a:br>
              <a:rPr lang="en-CA" altLang="en-US" sz="2100" dirty="0">
                <a:solidFill>
                  <a:srgbClr val="FF0000"/>
                </a:solidFill>
              </a:rPr>
            </a:br>
            <a:endParaRPr lang="en-CA" altLang="en-US" sz="21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329B-A168-4B4E-AA13-547A7EC92B5B}"/>
              </a:ext>
            </a:extLst>
          </p:cNvPr>
          <p:cNvSpPr>
            <a:spLocks noGrp="1"/>
          </p:cNvSpPr>
          <p:nvPr>
            <p:ph type="title"/>
          </p:nvPr>
        </p:nvSpPr>
        <p:spPr>
          <a:xfrm>
            <a:off x="1981200" y="274638"/>
            <a:ext cx="7467600" cy="571500"/>
          </a:xfrm>
        </p:spPr>
        <p:txBody>
          <a:bodyPr/>
          <a:lstStyle/>
          <a:p>
            <a:pPr>
              <a:defRPr/>
            </a:pPr>
            <a:r>
              <a:rPr lang="en-US" dirty="0"/>
              <a:t>L3 = L1 – L2        vs        L1 and L2</a:t>
            </a:r>
          </a:p>
        </p:txBody>
      </p:sp>
      <p:sp>
        <p:nvSpPr>
          <p:cNvPr id="40963" name="Content Placeholder 2">
            <a:extLst>
              <a:ext uri="{FF2B5EF4-FFF2-40B4-BE49-F238E27FC236}">
                <a16:creationId xmlns:a16="http://schemas.microsoft.com/office/drawing/2014/main" id="{0DA7835A-1346-4DE5-AB03-10C4825ABBDA}"/>
              </a:ext>
            </a:extLst>
          </p:cNvPr>
          <p:cNvSpPr>
            <a:spLocks noGrp="1"/>
          </p:cNvSpPr>
          <p:nvPr>
            <p:ph sz="quarter" idx="1"/>
          </p:nvPr>
        </p:nvSpPr>
        <p:spPr>
          <a:xfrm>
            <a:off x="325120" y="1028701"/>
            <a:ext cx="11521440" cy="2263139"/>
          </a:xfrm>
        </p:spPr>
        <p:txBody>
          <a:bodyPr/>
          <a:lstStyle/>
          <a:p>
            <a:r>
              <a:rPr lang="en-US" altLang="en-US" sz="2100" dirty="0"/>
              <a:t>When performing a matched pair T-test, which  method is more appropriate for finding a confidence interval?</a:t>
            </a:r>
          </a:p>
          <a:p>
            <a:r>
              <a:rPr lang="en-US" altLang="en-US" sz="2100" dirty="0"/>
              <a:t>Method 1: Find the difference of each observation and inputting the values into L3</a:t>
            </a:r>
          </a:p>
          <a:p>
            <a:r>
              <a:rPr lang="en-US" altLang="en-US" sz="2100" dirty="0"/>
              <a:t>Method 2: Find the mean and standard deviation of L1 and L2 separately.  Then use the random variables formula to find the difference in mean and standard deviation:</a:t>
            </a:r>
          </a:p>
          <a:p>
            <a:r>
              <a:rPr lang="en-US" altLang="en-US" sz="2100" dirty="0"/>
              <a:t>Which method is more suitable for a matched pair T-test? </a:t>
            </a:r>
          </a:p>
        </p:txBody>
      </p:sp>
      <p:sp>
        <p:nvSpPr>
          <p:cNvPr id="4" name="Content Placeholder 2">
            <a:extLst>
              <a:ext uri="{FF2B5EF4-FFF2-40B4-BE49-F238E27FC236}">
                <a16:creationId xmlns:a16="http://schemas.microsoft.com/office/drawing/2014/main" id="{DFE0CA45-D25B-4B96-B9D5-35AF7A383FE5}"/>
              </a:ext>
            </a:extLst>
          </p:cNvPr>
          <p:cNvSpPr txBox="1">
            <a:spLocks/>
          </p:cNvSpPr>
          <p:nvPr/>
        </p:nvSpPr>
        <p:spPr bwMode="auto">
          <a:xfrm>
            <a:off x="314960" y="3558541"/>
            <a:ext cx="11521440" cy="302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altLang="en-US" sz="2100" dirty="0"/>
              <a:t>Since the observations are matched in pairs, they are NOT independent.  We would need to perform our inference procedures as ONE data set in L3 to find our Confidence interval</a:t>
            </a:r>
          </a:p>
          <a:p>
            <a:r>
              <a:rPr lang="en-US" altLang="en-US" sz="2100" dirty="0"/>
              <a:t>If the two sets of data were Independent, find the mean and std deviation of each set separately. We can perform our inference procedures as TWO data sets.  </a:t>
            </a:r>
          </a:p>
          <a:p>
            <a:r>
              <a:rPr lang="en-US" altLang="en-US" sz="2100" dirty="0"/>
              <a:t>Then create a 3</a:t>
            </a:r>
            <a:r>
              <a:rPr lang="en-US" altLang="en-US" sz="2100" baseline="30000" dirty="0"/>
              <a:t>rd</a:t>
            </a:r>
            <a:r>
              <a:rPr lang="en-US" altLang="en-US" sz="2100" dirty="0"/>
              <a:t> random variable as the difference of two variables.  Then use our equations for adding/subtracting random variables (ch7) to find the mean, std dev., and variance of our 3</a:t>
            </a:r>
            <a:r>
              <a:rPr lang="en-US" altLang="en-US" sz="2100" baseline="30000" dirty="0"/>
              <a:t>rd</a:t>
            </a:r>
            <a:r>
              <a:rPr lang="en-US" altLang="en-US" sz="2100" dirty="0"/>
              <a:t> variable.  </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31B62-1C94-1164-3227-2DBCBD72709C}"/>
              </a:ext>
            </a:extLst>
          </p:cNvPr>
          <p:cNvSpPr>
            <a:spLocks noGrp="1"/>
          </p:cNvSpPr>
          <p:nvPr>
            <p:ph sz="quarter" idx="1"/>
          </p:nvPr>
        </p:nvSpPr>
        <p:spPr>
          <a:xfrm>
            <a:off x="276224" y="190499"/>
            <a:ext cx="11610975" cy="6029325"/>
          </a:xfrm>
        </p:spPr>
        <p:txBody>
          <a:bodyPr/>
          <a:lstStyle/>
          <a:p>
            <a:pPr marL="0" indent="0">
              <a:buNone/>
            </a:pPr>
            <a:r>
              <a:rPr lang="en-US" sz="2200" dirty="0"/>
              <a:t>Ex: A researcher is investigating the effectiveness of a new memory enhancement technique. They recruit 30 participants and administer a memory test to each participant. After the initial test, the participants undergo a memory training program for one month. After completing the program, the participants are tested again using the same memory test to see if there is any improvement.</a:t>
            </a:r>
          </a:p>
          <a:p>
            <a:pPr marL="0" indent="0">
              <a:buNone/>
            </a:pPr>
            <a:endParaRPr lang="en-US" sz="2200" dirty="0"/>
          </a:p>
          <a:p>
            <a:pPr marL="0" indent="0">
              <a:buNone/>
            </a:pPr>
            <a:r>
              <a:rPr lang="en-US" sz="2200" dirty="0"/>
              <a:t>The scores of the participants before and after the memory training program are paired, with each participant serving as their own control. The researcher wants to calculate a 95% confidence interval for the mean difference in test scores before and after the program to estimate the range in which the true mean difference in memory scores might lie.</a:t>
            </a:r>
          </a:p>
          <a:p>
            <a:pPr marL="0" indent="0">
              <a:buNone/>
            </a:pPr>
            <a:r>
              <a:rPr lang="en-US" sz="2200" dirty="0"/>
              <a:t>a) Check if all the conditions for inference procedures are met</a:t>
            </a:r>
          </a:p>
          <a:p>
            <a:pPr marL="0" indent="0">
              <a:buNone/>
            </a:pPr>
            <a:r>
              <a:rPr lang="en-US" sz="2200" dirty="0"/>
              <a:t>b) Create a 98% confidence interval</a:t>
            </a:r>
          </a:p>
          <a:p>
            <a:pPr marL="0" indent="0">
              <a:buNone/>
            </a:pPr>
            <a:r>
              <a:rPr lang="en-US" sz="2200" dirty="0"/>
              <a:t>c) Interpret this C.I. in context, is there evidence to suggest that the program is improving memory? Explain</a:t>
            </a:r>
          </a:p>
          <a:p>
            <a:pPr marL="0" indent="0">
              <a:buNone/>
            </a:pPr>
            <a:endParaRPr lang="en-US" sz="2200" dirty="0"/>
          </a:p>
        </p:txBody>
      </p:sp>
    </p:spTree>
    <p:custDataLst>
      <p:tags r:id="rId1"/>
    </p:custDataLst>
    <p:extLst>
      <p:ext uri="{BB962C8B-B14F-4D97-AF65-F5344CB8AC3E}">
        <p14:creationId xmlns:p14="http://schemas.microsoft.com/office/powerpoint/2010/main" val="2809330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CFA9-B279-C79A-280B-8D7D22D2B433}"/>
              </a:ext>
            </a:extLst>
          </p:cNvPr>
          <p:cNvPicPr>
            <a:picLocks noChangeAspect="1"/>
          </p:cNvPicPr>
          <p:nvPr/>
        </p:nvPicPr>
        <p:blipFill>
          <a:blip r:embed="rId4"/>
          <a:stretch>
            <a:fillRect/>
          </a:stretch>
        </p:blipFill>
        <p:spPr>
          <a:xfrm>
            <a:off x="400050" y="1709481"/>
            <a:ext cx="2753109" cy="3667637"/>
          </a:xfrm>
          <a:prstGeom prst="rect">
            <a:avLst/>
          </a:prstGeom>
        </p:spPr>
      </p:pic>
      <p:pic>
        <p:nvPicPr>
          <p:cNvPr id="11" name="Picture 10">
            <a:extLst>
              <a:ext uri="{FF2B5EF4-FFF2-40B4-BE49-F238E27FC236}">
                <a16:creationId xmlns:a16="http://schemas.microsoft.com/office/drawing/2014/main" id="{F2ABAF18-3C28-3CA9-2534-29FE917378A4}"/>
              </a:ext>
            </a:extLst>
          </p:cNvPr>
          <p:cNvPicPr>
            <a:picLocks noChangeAspect="1"/>
          </p:cNvPicPr>
          <p:nvPr/>
        </p:nvPicPr>
        <p:blipFill>
          <a:blip r:embed="rId5"/>
          <a:stretch>
            <a:fillRect/>
          </a:stretch>
        </p:blipFill>
        <p:spPr>
          <a:xfrm>
            <a:off x="4186048" y="1671375"/>
            <a:ext cx="2715004" cy="3743847"/>
          </a:xfrm>
          <a:prstGeom prst="rect">
            <a:avLst/>
          </a:prstGeom>
        </p:spPr>
      </p:pic>
      <p:pic>
        <p:nvPicPr>
          <p:cNvPr id="14" name="Picture 13">
            <a:extLst>
              <a:ext uri="{FF2B5EF4-FFF2-40B4-BE49-F238E27FC236}">
                <a16:creationId xmlns:a16="http://schemas.microsoft.com/office/drawing/2014/main" id="{A61018F1-5432-321A-3BD3-DB8889455226}"/>
              </a:ext>
            </a:extLst>
          </p:cNvPr>
          <p:cNvPicPr>
            <a:picLocks noChangeAspect="1"/>
          </p:cNvPicPr>
          <p:nvPr/>
        </p:nvPicPr>
        <p:blipFill>
          <a:blip r:embed="rId6"/>
          <a:stretch>
            <a:fillRect/>
          </a:stretch>
        </p:blipFill>
        <p:spPr>
          <a:xfrm>
            <a:off x="7933940" y="1576185"/>
            <a:ext cx="3000759" cy="3861736"/>
          </a:xfrm>
          <a:prstGeom prst="rect">
            <a:avLst/>
          </a:prstGeom>
        </p:spPr>
      </p:pic>
      <p:sp>
        <p:nvSpPr>
          <p:cNvPr id="15" name="TextBox 14">
            <a:extLst>
              <a:ext uri="{FF2B5EF4-FFF2-40B4-BE49-F238E27FC236}">
                <a16:creationId xmlns:a16="http://schemas.microsoft.com/office/drawing/2014/main" id="{CA642BA0-2537-2D12-2851-F61F9E76849B}"/>
              </a:ext>
            </a:extLst>
          </p:cNvPr>
          <p:cNvSpPr txBox="1"/>
          <p:nvPr/>
        </p:nvSpPr>
        <p:spPr>
          <a:xfrm>
            <a:off x="171450" y="1340149"/>
            <a:ext cx="952500" cy="369332"/>
          </a:xfrm>
          <a:prstGeom prst="rect">
            <a:avLst/>
          </a:prstGeom>
          <a:noFill/>
        </p:spPr>
        <p:txBody>
          <a:bodyPr wrap="square" rtlCol="0">
            <a:spAutoFit/>
          </a:bodyPr>
          <a:lstStyle/>
          <a:p>
            <a:r>
              <a:rPr lang="en-US" dirty="0"/>
              <a:t>Patient</a:t>
            </a:r>
          </a:p>
        </p:txBody>
      </p:sp>
      <p:sp>
        <p:nvSpPr>
          <p:cNvPr id="16" name="TextBox 15">
            <a:extLst>
              <a:ext uri="{FF2B5EF4-FFF2-40B4-BE49-F238E27FC236}">
                <a16:creationId xmlns:a16="http://schemas.microsoft.com/office/drawing/2014/main" id="{62D79731-50D5-E27D-10CC-5005B7756C8F}"/>
              </a:ext>
            </a:extLst>
          </p:cNvPr>
          <p:cNvSpPr txBox="1"/>
          <p:nvPr/>
        </p:nvSpPr>
        <p:spPr>
          <a:xfrm>
            <a:off x="3962400" y="1340149"/>
            <a:ext cx="952500" cy="369332"/>
          </a:xfrm>
          <a:prstGeom prst="rect">
            <a:avLst/>
          </a:prstGeom>
          <a:noFill/>
        </p:spPr>
        <p:txBody>
          <a:bodyPr wrap="square" rtlCol="0">
            <a:spAutoFit/>
          </a:bodyPr>
          <a:lstStyle/>
          <a:p>
            <a:r>
              <a:rPr lang="en-US" dirty="0"/>
              <a:t>Patient</a:t>
            </a:r>
          </a:p>
        </p:txBody>
      </p:sp>
      <p:sp>
        <p:nvSpPr>
          <p:cNvPr id="17" name="TextBox 16">
            <a:extLst>
              <a:ext uri="{FF2B5EF4-FFF2-40B4-BE49-F238E27FC236}">
                <a16:creationId xmlns:a16="http://schemas.microsoft.com/office/drawing/2014/main" id="{98B81869-4F9B-8516-0395-772A6AB4FE68}"/>
              </a:ext>
            </a:extLst>
          </p:cNvPr>
          <p:cNvSpPr txBox="1"/>
          <p:nvPr/>
        </p:nvSpPr>
        <p:spPr>
          <a:xfrm>
            <a:off x="7753350" y="1340149"/>
            <a:ext cx="952500" cy="369332"/>
          </a:xfrm>
          <a:prstGeom prst="rect">
            <a:avLst/>
          </a:prstGeom>
          <a:noFill/>
        </p:spPr>
        <p:txBody>
          <a:bodyPr wrap="square" rtlCol="0">
            <a:spAutoFit/>
          </a:bodyPr>
          <a:lstStyle/>
          <a:p>
            <a:r>
              <a:rPr lang="en-US" dirty="0"/>
              <a:t>Patient</a:t>
            </a:r>
          </a:p>
        </p:txBody>
      </p:sp>
      <p:sp>
        <p:nvSpPr>
          <p:cNvPr id="18" name="TextBox 17">
            <a:extLst>
              <a:ext uri="{FF2B5EF4-FFF2-40B4-BE49-F238E27FC236}">
                <a16:creationId xmlns:a16="http://schemas.microsoft.com/office/drawing/2014/main" id="{72D4FFF8-A2F8-73EE-6E65-6B537F614E14}"/>
              </a:ext>
            </a:extLst>
          </p:cNvPr>
          <p:cNvSpPr txBox="1"/>
          <p:nvPr/>
        </p:nvSpPr>
        <p:spPr>
          <a:xfrm>
            <a:off x="1164526" y="970817"/>
            <a:ext cx="1102424" cy="646331"/>
          </a:xfrm>
          <a:prstGeom prst="rect">
            <a:avLst/>
          </a:prstGeom>
          <a:noFill/>
        </p:spPr>
        <p:txBody>
          <a:bodyPr wrap="square" rtlCol="0">
            <a:spAutoFit/>
          </a:bodyPr>
          <a:lstStyle/>
          <a:p>
            <a:pPr algn="ctr"/>
            <a:r>
              <a:rPr lang="en-US" dirty="0"/>
              <a:t>Before Training</a:t>
            </a:r>
          </a:p>
        </p:txBody>
      </p:sp>
      <p:sp>
        <p:nvSpPr>
          <p:cNvPr id="19" name="TextBox 18">
            <a:extLst>
              <a:ext uri="{FF2B5EF4-FFF2-40B4-BE49-F238E27FC236}">
                <a16:creationId xmlns:a16="http://schemas.microsoft.com/office/drawing/2014/main" id="{7910F28E-95F2-74C6-37C3-9A387084AED7}"/>
              </a:ext>
            </a:extLst>
          </p:cNvPr>
          <p:cNvSpPr txBox="1"/>
          <p:nvPr/>
        </p:nvSpPr>
        <p:spPr>
          <a:xfrm>
            <a:off x="2343532" y="959190"/>
            <a:ext cx="1102424" cy="646331"/>
          </a:xfrm>
          <a:prstGeom prst="rect">
            <a:avLst/>
          </a:prstGeom>
          <a:noFill/>
        </p:spPr>
        <p:txBody>
          <a:bodyPr wrap="square" rtlCol="0">
            <a:spAutoFit/>
          </a:bodyPr>
          <a:lstStyle/>
          <a:p>
            <a:pPr algn="ctr"/>
            <a:r>
              <a:rPr lang="en-US" dirty="0"/>
              <a:t>After Training</a:t>
            </a:r>
          </a:p>
        </p:txBody>
      </p:sp>
      <p:sp>
        <p:nvSpPr>
          <p:cNvPr id="20" name="TextBox 19">
            <a:extLst>
              <a:ext uri="{FF2B5EF4-FFF2-40B4-BE49-F238E27FC236}">
                <a16:creationId xmlns:a16="http://schemas.microsoft.com/office/drawing/2014/main" id="{01BAEE31-487B-70A2-D362-1528201538BE}"/>
              </a:ext>
            </a:extLst>
          </p:cNvPr>
          <p:cNvSpPr txBox="1"/>
          <p:nvPr/>
        </p:nvSpPr>
        <p:spPr>
          <a:xfrm>
            <a:off x="4843270" y="1074777"/>
            <a:ext cx="1102424" cy="646331"/>
          </a:xfrm>
          <a:prstGeom prst="rect">
            <a:avLst/>
          </a:prstGeom>
          <a:noFill/>
        </p:spPr>
        <p:txBody>
          <a:bodyPr wrap="square" rtlCol="0">
            <a:spAutoFit/>
          </a:bodyPr>
          <a:lstStyle/>
          <a:p>
            <a:pPr algn="ctr"/>
            <a:r>
              <a:rPr lang="en-US" dirty="0"/>
              <a:t>Before Training</a:t>
            </a:r>
          </a:p>
        </p:txBody>
      </p:sp>
      <p:sp>
        <p:nvSpPr>
          <p:cNvPr id="21" name="TextBox 20">
            <a:extLst>
              <a:ext uri="{FF2B5EF4-FFF2-40B4-BE49-F238E27FC236}">
                <a16:creationId xmlns:a16="http://schemas.microsoft.com/office/drawing/2014/main" id="{CB192DD3-D2C2-EE54-BEF3-5326EC3506D2}"/>
              </a:ext>
            </a:extLst>
          </p:cNvPr>
          <p:cNvSpPr txBox="1"/>
          <p:nvPr/>
        </p:nvSpPr>
        <p:spPr>
          <a:xfrm>
            <a:off x="6022276" y="1063150"/>
            <a:ext cx="1102424" cy="646331"/>
          </a:xfrm>
          <a:prstGeom prst="rect">
            <a:avLst/>
          </a:prstGeom>
          <a:noFill/>
        </p:spPr>
        <p:txBody>
          <a:bodyPr wrap="square" rtlCol="0">
            <a:spAutoFit/>
          </a:bodyPr>
          <a:lstStyle/>
          <a:p>
            <a:pPr algn="ctr"/>
            <a:r>
              <a:rPr lang="en-US" dirty="0"/>
              <a:t>After Training</a:t>
            </a:r>
          </a:p>
        </p:txBody>
      </p:sp>
      <p:sp>
        <p:nvSpPr>
          <p:cNvPr id="22" name="TextBox 21">
            <a:extLst>
              <a:ext uri="{FF2B5EF4-FFF2-40B4-BE49-F238E27FC236}">
                <a16:creationId xmlns:a16="http://schemas.microsoft.com/office/drawing/2014/main" id="{2D10374F-EF68-781E-2A8F-7631FA9D4AED}"/>
              </a:ext>
            </a:extLst>
          </p:cNvPr>
          <p:cNvSpPr txBox="1"/>
          <p:nvPr/>
        </p:nvSpPr>
        <p:spPr>
          <a:xfrm>
            <a:off x="8833859" y="1108540"/>
            <a:ext cx="1102424" cy="646331"/>
          </a:xfrm>
          <a:prstGeom prst="rect">
            <a:avLst/>
          </a:prstGeom>
          <a:noFill/>
        </p:spPr>
        <p:txBody>
          <a:bodyPr wrap="square" rtlCol="0">
            <a:spAutoFit/>
          </a:bodyPr>
          <a:lstStyle/>
          <a:p>
            <a:pPr algn="ctr"/>
            <a:r>
              <a:rPr lang="en-US" dirty="0"/>
              <a:t>Before Training</a:t>
            </a:r>
          </a:p>
        </p:txBody>
      </p:sp>
      <p:sp>
        <p:nvSpPr>
          <p:cNvPr id="23" name="TextBox 22">
            <a:extLst>
              <a:ext uri="{FF2B5EF4-FFF2-40B4-BE49-F238E27FC236}">
                <a16:creationId xmlns:a16="http://schemas.microsoft.com/office/drawing/2014/main" id="{4F7BCAB2-DAEE-18D8-EE74-90554E9DF14D}"/>
              </a:ext>
            </a:extLst>
          </p:cNvPr>
          <p:cNvSpPr txBox="1"/>
          <p:nvPr/>
        </p:nvSpPr>
        <p:spPr>
          <a:xfrm>
            <a:off x="10012865" y="1096913"/>
            <a:ext cx="1102424" cy="646331"/>
          </a:xfrm>
          <a:prstGeom prst="rect">
            <a:avLst/>
          </a:prstGeom>
          <a:noFill/>
        </p:spPr>
        <p:txBody>
          <a:bodyPr wrap="square" rtlCol="0">
            <a:spAutoFit/>
          </a:bodyPr>
          <a:lstStyle/>
          <a:p>
            <a:pPr algn="ctr"/>
            <a:r>
              <a:rPr lang="en-US" dirty="0"/>
              <a:t>After Training</a:t>
            </a:r>
          </a:p>
        </p:txBody>
      </p:sp>
    </p:spTree>
    <p:custDataLst>
      <p:tags r:id="rId1"/>
    </p:custDataLst>
    <p:extLst>
      <p:ext uri="{BB962C8B-B14F-4D97-AF65-F5344CB8AC3E}">
        <p14:creationId xmlns:p14="http://schemas.microsoft.com/office/powerpoint/2010/main" val="2964502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E27A-2E48-5E38-CEF6-2613623668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F7550D-504D-0377-D758-AC7450DFEEC8}"/>
              </a:ext>
            </a:extLst>
          </p:cNvPr>
          <p:cNvSpPr>
            <a:spLocks noGrp="1"/>
          </p:cNvSpPr>
          <p:nvPr>
            <p:ph sz="quarter" idx="1"/>
          </p:nvPr>
        </p:nvSpPr>
        <p:spPr/>
        <p:txBody>
          <a:bodyPr/>
          <a:lstStyle/>
          <a:p>
            <a:endParaRPr lang="en-US" dirty="0"/>
          </a:p>
        </p:txBody>
      </p:sp>
    </p:spTree>
    <p:custDataLst>
      <p:tags r:id="rId1"/>
    </p:custDataLst>
    <p:extLst>
      <p:ext uri="{BB962C8B-B14F-4D97-AF65-F5344CB8AC3E}">
        <p14:creationId xmlns:p14="http://schemas.microsoft.com/office/powerpoint/2010/main" val="149767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354F-FE50-4F25-BD06-D26313ED26E9}"/>
              </a:ext>
            </a:extLst>
          </p:cNvPr>
          <p:cNvSpPr>
            <a:spLocks noGrp="1"/>
          </p:cNvSpPr>
          <p:nvPr>
            <p:ph type="title"/>
          </p:nvPr>
        </p:nvSpPr>
        <p:spPr>
          <a:xfrm>
            <a:off x="566057" y="155575"/>
            <a:ext cx="9673319" cy="463550"/>
          </a:xfrm>
        </p:spPr>
        <p:txBody>
          <a:bodyPr>
            <a:normAutofit fontScale="90000"/>
          </a:bodyPr>
          <a:lstStyle/>
          <a:p>
            <a:pPr>
              <a:defRPr/>
            </a:pPr>
            <a:r>
              <a:rPr lang="en-CA" sz="2400" dirty="0"/>
              <a:t>REVIEW: Conditions for Constructing a Confidence Interval:</a:t>
            </a:r>
          </a:p>
        </p:txBody>
      </p:sp>
      <p:sp>
        <p:nvSpPr>
          <p:cNvPr id="3" name="Content Placeholder 2">
            <a:extLst>
              <a:ext uri="{FF2B5EF4-FFF2-40B4-BE49-F238E27FC236}">
                <a16:creationId xmlns:a16="http://schemas.microsoft.com/office/drawing/2014/main" id="{313B3A67-BC07-4138-978F-3644A1406AD4}"/>
              </a:ext>
            </a:extLst>
          </p:cNvPr>
          <p:cNvSpPr>
            <a:spLocks noGrp="1"/>
          </p:cNvSpPr>
          <p:nvPr>
            <p:ph sz="quarter" idx="1"/>
          </p:nvPr>
        </p:nvSpPr>
        <p:spPr>
          <a:xfrm>
            <a:off x="91440" y="688975"/>
            <a:ext cx="11348720" cy="5784850"/>
          </a:xfrm>
        </p:spPr>
        <p:txBody>
          <a:bodyPr/>
          <a:lstStyle/>
          <a:p>
            <a:r>
              <a:rPr lang="en-CA" altLang="en-US" sz="2200" dirty="0"/>
              <a:t>There are 3 conditions that must be met in order to construct a confidence interval</a:t>
            </a:r>
            <a:br>
              <a:rPr lang="en-CA" altLang="en-US" sz="2200" dirty="0"/>
            </a:br>
            <a:endParaRPr lang="en-CA" altLang="en-US" sz="2200" dirty="0"/>
          </a:p>
          <a:p>
            <a:r>
              <a:rPr lang="en-CA" altLang="en-US" sz="2200" b="1" dirty="0"/>
              <a:t>(SRS)</a:t>
            </a:r>
            <a:r>
              <a:rPr lang="en-CA" altLang="en-US" sz="2200" dirty="0"/>
              <a:t> The data must come from a Random Sample or Randomized experiment</a:t>
            </a:r>
            <a:br>
              <a:rPr lang="en-CA" altLang="en-US" sz="2200" dirty="0"/>
            </a:br>
            <a:endParaRPr lang="en-CA" altLang="en-US" sz="2200" dirty="0"/>
          </a:p>
          <a:p>
            <a:r>
              <a:rPr lang="en-CA" altLang="en-US" sz="2200" b="1" dirty="0"/>
              <a:t>(Normal)</a:t>
            </a:r>
            <a:r>
              <a:rPr lang="en-CA" altLang="en-US" sz="2200" dirty="0"/>
              <a:t>The sampling distribution of the statistic must be approximately Normal (Which means that the population is either Normal or the sample size is equal or greater than 30)</a:t>
            </a:r>
            <a:br>
              <a:rPr lang="en-CA" altLang="en-US" sz="2200" dirty="0"/>
            </a:br>
            <a:endParaRPr lang="en-CA" altLang="en-US" sz="2200" dirty="0"/>
          </a:p>
          <a:p>
            <a:r>
              <a:rPr lang="en-CA" altLang="en-US" sz="2200" b="1" dirty="0"/>
              <a:t>(Independence)</a:t>
            </a:r>
            <a:r>
              <a:rPr lang="en-CA" altLang="en-US" sz="2200" dirty="0"/>
              <a:t> The individual observations must be independent (Which means the 10% condition if we are sampling without replacement from a finite population)</a:t>
            </a:r>
            <a:br>
              <a:rPr lang="en-CA" altLang="en-US" sz="2200" dirty="0"/>
            </a:br>
            <a:endParaRPr lang="en-CA" altLang="en-US" sz="2200" dirty="0"/>
          </a:p>
          <a:p>
            <a:r>
              <a:rPr lang="en-CA" altLang="en-US" sz="2200" dirty="0"/>
              <a:t>IT is IMPORTANT that you write out that each of these conditions are met when constructing a confidence interval</a:t>
            </a:r>
          </a:p>
          <a:p>
            <a:r>
              <a:rPr lang="en-CA" altLang="en-US" sz="2200" dirty="0"/>
              <a:t>Goal: Create a “narrow” interval that we are confident will capture the desired parameter (Population mean or proportion)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a:extLst>
              <a:ext uri="{FF2B5EF4-FFF2-40B4-BE49-F238E27FC236}">
                <a16:creationId xmlns:a16="http://schemas.microsoft.com/office/drawing/2014/main" id="{97CDCF08-EA82-490C-81C0-34D10CEEE5AF}"/>
              </a:ext>
            </a:extLst>
          </p:cNvPr>
          <p:cNvGraphicFramePr>
            <a:graphicFrameLocks noChangeAspect="1"/>
          </p:cNvGraphicFramePr>
          <p:nvPr>
            <p:extLst>
              <p:ext uri="{D42A27DB-BD31-4B8C-83A1-F6EECF244321}">
                <p14:modId xmlns:p14="http://schemas.microsoft.com/office/powerpoint/2010/main" val="2767174049"/>
              </p:ext>
            </p:extLst>
          </p:nvPr>
        </p:nvGraphicFramePr>
        <p:xfrm>
          <a:off x="6094730" y="3628843"/>
          <a:ext cx="835025" cy="915988"/>
        </p:xfrm>
        <a:graphic>
          <a:graphicData uri="http://schemas.openxmlformats.org/presentationml/2006/ole">
            <mc:AlternateContent xmlns:mc="http://schemas.openxmlformats.org/markup-compatibility/2006">
              <mc:Choice xmlns:v="urn:schemas-microsoft-com:vml" Requires="v">
                <p:oleObj name="Equation" r:id="rId4" imgW="419040" imgH="457200" progId="Equation.DSMT4">
                  <p:embed/>
                </p:oleObj>
              </mc:Choice>
              <mc:Fallback>
                <p:oleObj name="Equation" r:id="rId4" imgW="419040" imgH="457200" progId="Equation.DSMT4">
                  <p:embed/>
                  <p:pic>
                    <p:nvPicPr>
                      <p:cNvPr id="11" name="Object 2">
                        <a:extLst>
                          <a:ext uri="{FF2B5EF4-FFF2-40B4-BE49-F238E27FC236}">
                            <a16:creationId xmlns:a16="http://schemas.microsoft.com/office/drawing/2014/main" id="{97CDCF08-EA82-490C-81C0-34D10CEEE5AF}"/>
                          </a:ext>
                        </a:extLst>
                      </p:cNvPr>
                      <p:cNvPicPr>
                        <a:picLocks noChangeAspect="1" noChangeArrowheads="1"/>
                      </p:cNvPicPr>
                      <p:nvPr/>
                    </p:nvPicPr>
                    <p:blipFill>
                      <a:blip r:embed="rId5"/>
                      <a:srcRect/>
                      <a:stretch>
                        <a:fillRect/>
                      </a:stretch>
                    </p:blipFill>
                    <p:spPr bwMode="auto">
                      <a:xfrm>
                        <a:off x="6094730" y="3628843"/>
                        <a:ext cx="835025"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Content Placeholder 2">
            <a:extLst>
              <a:ext uri="{FF2B5EF4-FFF2-40B4-BE49-F238E27FC236}">
                <a16:creationId xmlns:a16="http://schemas.microsoft.com/office/drawing/2014/main" id="{D48ED85A-7603-46ED-8AED-E6A8BBE33B44}"/>
              </a:ext>
            </a:extLst>
          </p:cNvPr>
          <p:cNvSpPr>
            <a:spLocks noGrp="1"/>
          </p:cNvSpPr>
          <p:nvPr>
            <p:ph sz="quarter" idx="1"/>
          </p:nvPr>
        </p:nvSpPr>
        <p:spPr>
          <a:xfrm>
            <a:off x="193039" y="930910"/>
            <a:ext cx="11807371" cy="3024188"/>
          </a:xfrm>
        </p:spPr>
        <p:txBody>
          <a:bodyPr/>
          <a:lstStyle/>
          <a:p>
            <a:pPr eaLnBrk="1" hangingPunct="1"/>
            <a:r>
              <a:rPr lang="en-CA" altLang="en-US" sz="2200" dirty="0"/>
              <a:t>In this section, we will create a confidence interval to estimate the population mean </a:t>
            </a:r>
            <a:r>
              <a:rPr lang="en-CA" altLang="en-US" sz="2200" i="1" dirty="0">
                <a:solidFill>
                  <a:srgbClr val="FF0000"/>
                </a:solidFill>
              </a:rPr>
              <a:t>µ</a:t>
            </a:r>
            <a:r>
              <a:rPr lang="en-CA" altLang="en-US" sz="2200" i="1" dirty="0"/>
              <a:t> </a:t>
            </a:r>
            <a:r>
              <a:rPr lang="en-CA" altLang="en-US" sz="2200" dirty="0"/>
              <a:t>when the population standard deviation “</a:t>
            </a:r>
            <a:r>
              <a:rPr lang="el-GR" altLang="en-US" sz="2200" i="1" dirty="0">
                <a:solidFill>
                  <a:srgbClr val="FF0000"/>
                </a:solidFill>
              </a:rPr>
              <a:t>σ</a:t>
            </a:r>
            <a:r>
              <a:rPr lang="en-CA" altLang="en-US" sz="2200" i="1" dirty="0"/>
              <a:t>”</a:t>
            </a:r>
            <a:r>
              <a:rPr lang="el-GR" altLang="en-US" sz="2200" i="1" dirty="0"/>
              <a:t> </a:t>
            </a:r>
            <a:r>
              <a:rPr lang="en-CA" altLang="en-US" sz="2200" dirty="0"/>
              <a:t>is </a:t>
            </a:r>
            <a:r>
              <a:rPr lang="en-CA" altLang="en-US" sz="2200" b="1" u="sng" dirty="0"/>
              <a:t>unknown</a:t>
            </a:r>
            <a:r>
              <a:rPr lang="en-CA" altLang="en-US" sz="2200" i="1" dirty="0"/>
              <a:t> </a:t>
            </a:r>
            <a:r>
              <a:rPr lang="en-CA" altLang="en-US" sz="2200" dirty="0"/>
              <a:t>, not given to us</a:t>
            </a:r>
            <a:endParaRPr lang="en-CA" altLang="en-US" sz="2200" i="1" dirty="0"/>
          </a:p>
          <a:p>
            <a:pPr eaLnBrk="1" hangingPunct="1"/>
            <a:r>
              <a:rPr lang="en-CA" altLang="en-US" sz="2200" dirty="0"/>
              <a:t>In 10.1, we are given “</a:t>
            </a:r>
            <a:r>
              <a:rPr lang="el-GR" altLang="en-US" sz="2000" i="1" dirty="0">
                <a:solidFill>
                  <a:srgbClr val="FF0000"/>
                </a:solidFill>
              </a:rPr>
              <a:t>σ</a:t>
            </a:r>
            <a:r>
              <a:rPr lang="en-US" altLang="en-US" sz="2000" i="1" dirty="0">
                <a:solidFill>
                  <a:srgbClr val="FF0000"/>
                </a:solidFill>
              </a:rPr>
              <a:t>”</a:t>
            </a:r>
            <a:r>
              <a:rPr lang="en-CA" altLang="en-US" sz="2000" i="1" dirty="0"/>
              <a:t> </a:t>
            </a:r>
            <a:r>
              <a:rPr lang="en-CA" altLang="en-US" sz="2000" dirty="0"/>
              <a:t>to determine the standard error:  </a:t>
            </a:r>
          </a:p>
          <a:p>
            <a:pPr eaLnBrk="1" hangingPunct="1"/>
            <a:endParaRPr lang="en-CA" altLang="en-US" sz="800" dirty="0"/>
          </a:p>
          <a:p>
            <a:pPr eaLnBrk="1" hangingPunct="1"/>
            <a:r>
              <a:rPr lang="en-CA" altLang="en-US" sz="2200" dirty="0"/>
              <a:t>In 10.2, instead of using </a:t>
            </a:r>
            <a:r>
              <a:rPr lang="el-GR" altLang="en-US" sz="2200" i="1" dirty="0">
                <a:solidFill>
                  <a:srgbClr val="FF0000"/>
                </a:solidFill>
              </a:rPr>
              <a:t>σ</a:t>
            </a:r>
            <a:r>
              <a:rPr lang="en-CA" altLang="en-US" sz="2200" i="1" dirty="0"/>
              <a:t> </a:t>
            </a:r>
            <a:r>
              <a:rPr lang="en-CA" altLang="en-US" sz="2200" dirty="0"/>
              <a:t>we will use </a:t>
            </a:r>
            <a:r>
              <a:rPr lang="en-US" altLang="en-US" sz="2200" i="1" dirty="0">
                <a:solidFill>
                  <a:srgbClr val="FF0000"/>
                </a:solidFill>
              </a:rPr>
              <a:t>“s”</a:t>
            </a:r>
            <a:r>
              <a:rPr lang="en-CA" altLang="en-US" sz="2200" dirty="0"/>
              <a:t>, which is the sample standard deviation:</a:t>
            </a:r>
          </a:p>
          <a:p>
            <a:pPr eaLnBrk="1" hangingPunct="1"/>
            <a:r>
              <a:rPr lang="en-CA" altLang="en-US" sz="2200" dirty="0"/>
              <a:t>So if </a:t>
            </a:r>
            <a:r>
              <a:rPr lang="el-GR" altLang="en-US" sz="2200" i="1" dirty="0"/>
              <a:t>σ</a:t>
            </a:r>
            <a:r>
              <a:rPr lang="en-CA" altLang="en-US" sz="2200" i="1" dirty="0"/>
              <a:t> </a:t>
            </a:r>
            <a:r>
              <a:rPr lang="en-CA" altLang="en-US" sz="2200" dirty="0"/>
              <a:t>is unknown, we can’t use a normal distribution to create our confidence interval.  </a:t>
            </a:r>
          </a:p>
          <a:p>
            <a:pPr eaLnBrk="1" hangingPunct="1"/>
            <a:r>
              <a:rPr lang="en-CA" altLang="en-US" sz="2200" dirty="0"/>
              <a:t>Instead, we use a “</a:t>
            </a:r>
            <a:r>
              <a:rPr lang="en-CA" altLang="en-US" b="1" dirty="0"/>
              <a:t>t-distribution</a:t>
            </a:r>
            <a:r>
              <a:rPr lang="en-CA" altLang="en-US" sz="2200" dirty="0"/>
              <a:t>”</a:t>
            </a:r>
          </a:p>
        </p:txBody>
      </p:sp>
      <p:graphicFrame>
        <p:nvGraphicFramePr>
          <p:cNvPr id="1026" name="Object 3">
            <a:extLst>
              <a:ext uri="{FF2B5EF4-FFF2-40B4-BE49-F238E27FC236}">
                <a16:creationId xmlns:a16="http://schemas.microsoft.com/office/drawing/2014/main" id="{22BAF6C3-F1BF-475B-B3B4-3F41083D8099}"/>
              </a:ext>
            </a:extLst>
          </p:cNvPr>
          <p:cNvGraphicFramePr>
            <a:graphicFrameLocks noChangeAspect="1"/>
          </p:cNvGraphicFramePr>
          <p:nvPr>
            <p:extLst>
              <p:ext uri="{D42A27DB-BD31-4B8C-83A1-F6EECF244321}">
                <p14:modId xmlns:p14="http://schemas.microsoft.com/office/powerpoint/2010/main" val="4240642824"/>
              </p:ext>
            </p:extLst>
          </p:nvPr>
        </p:nvGraphicFramePr>
        <p:xfrm>
          <a:off x="7658581" y="1630251"/>
          <a:ext cx="908050" cy="665162"/>
        </p:xfrm>
        <a:graphic>
          <a:graphicData uri="http://schemas.openxmlformats.org/presentationml/2006/ole">
            <mc:AlternateContent xmlns:mc="http://schemas.openxmlformats.org/markup-compatibility/2006">
              <mc:Choice xmlns:v="urn:schemas-microsoft-com:vml" Requires="v">
                <p:oleObj name="Equation" r:id="rId6" imgW="571252" imgH="418918" progId="Equation.DSMT4">
                  <p:embed/>
                </p:oleObj>
              </mc:Choice>
              <mc:Fallback>
                <p:oleObj name="Equation" r:id="rId6" imgW="571252" imgH="418918" progId="Equation.DSMT4">
                  <p:embed/>
                  <p:pic>
                    <p:nvPicPr>
                      <p:cNvPr id="1026" name="Object 3">
                        <a:extLst>
                          <a:ext uri="{FF2B5EF4-FFF2-40B4-BE49-F238E27FC236}">
                            <a16:creationId xmlns:a16="http://schemas.microsoft.com/office/drawing/2014/main" id="{22BAF6C3-F1BF-475B-B3B4-3F41083D80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8581" y="1630251"/>
                        <a:ext cx="908050"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4">
            <a:extLst>
              <a:ext uri="{FF2B5EF4-FFF2-40B4-BE49-F238E27FC236}">
                <a16:creationId xmlns:a16="http://schemas.microsoft.com/office/drawing/2014/main" id="{4C0599E0-F44D-4BE2-BA1D-1C6ABF38B9A5}"/>
              </a:ext>
            </a:extLst>
          </p:cNvPr>
          <p:cNvGraphicFramePr>
            <a:graphicFrameLocks noChangeAspect="1"/>
          </p:cNvGraphicFramePr>
          <p:nvPr>
            <p:extLst>
              <p:ext uri="{D42A27DB-BD31-4B8C-83A1-F6EECF244321}">
                <p14:modId xmlns:p14="http://schemas.microsoft.com/office/powerpoint/2010/main" val="2467986252"/>
              </p:ext>
            </p:extLst>
          </p:nvPr>
        </p:nvGraphicFramePr>
        <p:xfrm>
          <a:off x="4812208" y="3722506"/>
          <a:ext cx="336550" cy="576262"/>
        </p:xfrm>
        <a:graphic>
          <a:graphicData uri="http://schemas.openxmlformats.org/presentationml/2006/ole">
            <mc:AlternateContent xmlns:mc="http://schemas.openxmlformats.org/markup-compatibility/2006">
              <mc:Choice xmlns:v="urn:schemas-microsoft-com:vml" Requires="v">
                <p:oleObj name="Equation" r:id="rId8" imgW="126780" imgH="215526" progId="Equation.DSMT4">
                  <p:embed/>
                </p:oleObj>
              </mc:Choice>
              <mc:Fallback>
                <p:oleObj name="Equation" r:id="rId8" imgW="126780" imgH="215526" progId="Equation.DSMT4">
                  <p:embed/>
                  <p:pic>
                    <p:nvPicPr>
                      <p:cNvPr id="1027" name="Object 4">
                        <a:extLst>
                          <a:ext uri="{FF2B5EF4-FFF2-40B4-BE49-F238E27FC236}">
                            <a16:creationId xmlns:a16="http://schemas.microsoft.com/office/drawing/2014/main" id="{4C0599E0-F44D-4BE2-BA1D-1C6ABF38B9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2208" y="3722506"/>
                        <a:ext cx="33655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Box 6">
            <a:extLst>
              <a:ext uri="{FF2B5EF4-FFF2-40B4-BE49-F238E27FC236}">
                <a16:creationId xmlns:a16="http://schemas.microsoft.com/office/drawing/2014/main" id="{8FFB7699-DB95-4C06-BE04-2C22049C5768}"/>
              </a:ext>
            </a:extLst>
          </p:cNvPr>
          <p:cNvSpPr txBox="1">
            <a:spLocks noChangeArrowheads="1"/>
          </p:cNvSpPr>
          <p:nvPr/>
        </p:nvSpPr>
        <p:spPr bwMode="auto">
          <a:xfrm>
            <a:off x="1634966" y="3819536"/>
            <a:ext cx="30178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rPr>
              <a:t>Confidence Interval =</a:t>
            </a:r>
          </a:p>
        </p:txBody>
      </p:sp>
      <p:sp>
        <p:nvSpPr>
          <p:cNvPr id="1030" name="Content Placeholder 2">
            <a:extLst>
              <a:ext uri="{FF2B5EF4-FFF2-40B4-BE49-F238E27FC236}">
                <a16:creationId xmlns:a16="http://schemas.microsoft.com/office/drawing/2014/main" id="{2E7B8DCA-23E2-4EEA-A887-B7E6AAE105F3}"/>
              </a:ext>
            </a:extLst>
          </p:cNvPr>
          <p:cNvSpPr txBox="1">
            <a:spLocks/>
          </p:cNvSpPr>
          <p:nvPr/>
        </p:nvSpPr>
        <p:spPr bwMode="auto">
          <a:xfrm>
            <a:off x="193039" y="4699904"/>
            <a:ext cx="10840720" cy="1040632"/>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buFont typeface="Wingdings" pitchFamily="2" charset="2"/>
              <a:buChar char=""/>
              <a:defRPr/>
            </a:pPr>
            <a:r>
              <a:rPr lang="en-CA" sz="2100" dirty="0">
                <a:latin typeface="Century Schoolbook" pitchFamily="18" charset="0"/>
                <a:cs typeface="Arial" charset="0"/>
              </a:rPr>
              <a:t>the “t*” value will depend on TWO things: confidence level and “degrees of freedom”</a:t>
            </a:r>
          </a:p>
          <a:p>
            <a:pPr marL="273050" indent="-273050" eaLnBrk="1" hangingPunct="1">
              <a:spcBef>
                <a:spcPts val="600"/>
              </a:spcBef>
              <a:buClr>
                <a:schemeClr val="accent1"/>
              </a:buClr>
              <a:buSzPct val="70000"/>
              <a:buFont typeface="Wingdings" pitchFamily="2" charset="2"/>
              <a:buChar char=""/>
              <a:defRPr/>
            </a:pPr>
            <a:r>
              <a:rPr lang="en-US" sz="2100" dirty="0">
                <a:latin typeface="Century Schoolbook" pitchFamily="18" charset="0"/>
                <a:cs typeface="Arial" charset="0"/>
              </a:rPr>
              <a:t>The “degrees of freedom” is equal to the sample size minus one</a:t>
            </a:r>
            <a:endParaRPr lang="en-CA" sz="2100" dirty="0">
              <a:latin typeface="+mj-lt"/>
              <a:cs typeface="Arial" charset="0"/>
            </a:endParaRPr>
          </a:p>
        </p:txBody>
      </p:sp>
      <p:graphicFrame>
        <p:nvGraphicFramePr>
          <p:cNvPr id="8" name="Object 5">
            <a:extLst>
              <a:ext uri="{FF2B5EF4-FFF2-40B4-BE49-F238E27FC236}">
                <a16:creationId xmlns:a16="http://schemas.microsoft.com/office/drawing/2014/main" id="{0217FF84-82BD-4ED7-9D12-897AD3F3B3DC}"/>
              </a:ext>
            </a:extLst>
          </p:cNvPr>
          <p:cNvGraphicFramePr>
            <a:graphicFrameLocks noChangeAspect="1"/>
          </p:cNvGraphicFramePr>
          <p:nvPr>
            <p:extLst>
              <p:ext uri="{D42A27DB-BD31-4B8C-83A1-F6EECF244321}">
                <p14:modId xmlns:p14="http://schemas.microsoft.com/office/powerpoint/2010/main" val="513299118"/>
              </p:ext>
            </p:extLst>
          </p:nvPr>
        </p:nvGraphicFramePr>
        <p:xfrm>
          <a:off x="5391646" y="3866968"/>
          <a:ext cx="279400" cy="304800"/>
        </p:xfrm>
        <a:graphic>
          <a:graphicData uri="http://schemas.openxmlformats.org/presentationml/2006/ole">
            <mc:AlternateContent xmlns:mc="http://schemas.openxmlformats.org/markup-compatibility/2006">
              <mc:Choice xmlns:v="urn:schemas-microsoft-com:vml" Requires="v">
                <p:oleObj name="Equation" r:id="rId10" imgW="139639" imgH="152334" progId="Equation.DSMT4">
                  <p:embed/>
                </p:oleObj>
              </mc:Choice>
              <mc:Fallback>
                <p:oleObj name="Equation" r:id="rId10" imgW="139639" imgH="152334" progId="Equation.DSMT4">
                  <p:embed/>
                  <p:pic>
                    <p:nvPicPr>
                      <p:cNvPr id="8" name="Object 5">
                        <a:extLst>
                          <a:ext uri="{FF2B5EF4-FFF2-40B4-BE49-F238E27FC236}">
                            <a16:creationId xmlns:a16="http://schemas.microsoft.com/office/drawing/2014/main" id="{0217FF84-82BD-4ED7-9D12-897AD3F3B3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1646" y="3866968"/>
                        <a:ext cx="27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8">
            <a:extLst>
              <a:ext uri="{FF2B5EF4-FFF2-40B4-BE49-F238E27FC236}">
                <a16:creationId xmlns:a16="http://schemas.microsoft.com/office/drawing/2014/main" id="{89631CA3-1521-41E5-989D-FF9201F6A822}"/>
              </a:ext>
            </a:extLst>
          </p:cNvPr>
          <p:cNvGraphicFramePr>
            <a:graphicFrameLocks noChangeAspect="1"/>
          </p:cNvGraphicFramePr>
          <p:nvPr>
            <p:extLst>
              <p:ext uri="{D42A27DB-BD31-4B8C-83A1-F6EECF244321}">
                <p14:modId xmlns:p14="http://schemas.microsoft.com/office/powerpoint/2010/main" val="2102288977"/>
              </p:ext>
            </p:extLst>
          </p:nvPr>
        </p:nvGraphicFramePr>
        <p:xfrm>
          <a:off x="5807932" y="3681230"/>
          <a:ext cx="406400" cy="595313"/>
        </p:xfrm>
        <a:graphic>
          <a:graphicData uri="http://schemas.openxmlformats.org/presentationml/2006/ole">
            <mc:AlternateContent xmlns:mc="http://schemas.openxmlformats.org/markup-compatibility/2006">
              <mc:Choice xmlns:v="urn:schemas-microsoft-com:vml" Requires="v">
                <p:oleObj name="Equation" r:id="rId12" imgW="139639" imgH="203112" progId="Equation.DSMT4">
                  <p:embed/>
                </p:oleObj>
              </mc:Choice>
              <mc:Fallback>
                <p:oleObj name="Equation" r:id="rId12" imgW="139639" imgH="203112" progId="Equation.DSMT4">
                  <p:embed/>
                  <p:pic>
                    <p:nvPicPr>
                      <p:cNvPr id="12" name="Object 8">
                        <a:extLst>
                          <a:ext uri="{FF2B5EF4-FFF2-40B4-BE49-F238E27FC236}">
                            <a16:creationId xmlns:a16="http://schemas.microsoft.com/office/drawing/2014/main" id="{89631CA3-1521-41E5-989D-FF9201F6A8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07932" y="3681230"/>
                        <a:ext cx="40640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9">
            <a:extLst>
              <a:ext uri="{FF2B5EF4-FFF2-40B4-BE49-F238E27FC236}">
                <a16:creationId xmlns:a16="http://schemas.microsoft.com/office/drawing/2014/main" id="{E20AFF1C-252C-47DF-87B8-306BF8DF7414}"/>
              </a:ext>
            </a:extLst>
          </p:cNvPr>
          <p:cNvGraphicFramePr>
            <a:graphicFrameLocks noChangeAspect="1"/>
          </p:cNvGraphicFramePr>
          <p:nvPr>
            <p:extLst>
              <p:ext uri="{D42A27DB-BD31-4B8C-83A1-F6EECF244321}">
                <p14:modId xmlns:p14="http://schemas.microsoft.com/office/powerpoint/2010/main" val="909983296"/>
              </p:ext>
            </p:extLst>
          </p:nvPr>
        </p:nvGraphicFramePr>
        <p:xfrm>
          <a:off x="6375174" y="3740286"/>
          <a:ext cx="300038" cy="379413"/>
        </p:xfrm>
        <a:graphic>
          <a:graphicData uri="http://schemas.openxmlformats.org/presentationml/2006/ole">
            <mc:AlternateContent xmlns:mc="http://schemas.openxmlformats.org/markup-compatibility/2006">
              <mc:Choice xmlns:v="urn:schemas-microsoft-com:vml" Requires="v">
                <p:oleObj name="Equation" r:id="rId14" imgW="114201" imgH="139579" progId="Equation.DSMT4">
                  <p:embed/>
                </p:oleObj>
              </mc:Choice>
              <mc:Fallback>
                <p:oleObj name="Equation" r:id="rId14" imgW="114201" imgH="139579" progId="Equation.DSMT4">
                  <p:embed/>
                  <p:pic>
                    <p:nvPicPr>
                      <p:cNvPr id="13" name="Object 9">
                        <a:extLst>
                          <a:ext uri="{FF2B5EF4-FFF2-40B4-BE49-F238E27FC236}">
                            <a16:creationId xmlns:a16="http://schemas.microsoft.com/office/drawing/2014/main" id="{E20AFF1C-252C-47DF-87B8-306BF8DF741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5174" y="3740286"/>
                        <a:ext cx="300038"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Box 6">
            <a:extLst>
              <a:ext uri="{FF2B5EF4-FFF2-40B4-BE49-F238E27FC236}">
                <a16:creationId xmlns:a16="http://schemas.microsoft.com/office/drawing/2014/main" id="{E4D111CA-B6A0-4E21-B051-91CE6943AA24}"/>
              </a:ext>
            </a:extLst>
          </p:cNvPr>
          <p:cNvSpPr txBox="1">
            <a:spLocks noChangeArrowheads="1"/>
          </p:cNvSpPr>
          <p:nvPr/>
        </p:nvSpPr>
        <p:spPr bwMode="auto">
          <a:xfrm>
            <a:off x="6929257" y="3659916"/>
            <a:ext cx="42066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rPr>
              <a:t>‘s”: Sample Standard deviation</a:t>
            </a:r>
          </a:p>
        </p:txBody>
      </p:sp>
      <p:graphicFrame>
        <p:nvGraphicFramePr>
          <p:cNvPr id="16" name="Object 8">
            <a:extLst>
              <a:ext uri="{FF2B5EF4-FFF2-40B4-BE49-F238E27FC236}">
                <a16:creationId xmlns:a16="http://schemas.microsoft.com/office/drawing/2014/main" id="{421D0989-CC68-4737-9CBF-6DF76C7B50BC}"/>
              </a:ext>
            </a:extLst>
          </p:cNvPr>
          <p:cNvGraphicFramePr>
            <a:graphicFrameLocks noChangeAspect="1"/>
          </p:cNvGraphicFramePr>
          <p:nvPr>
            <p:extLst>
              <p:ext uri="{D42A27DB-BD31-4B8C-83A1-F6EECF244321}">
                <p14:modId xmlns:p14="http://schemas.microsoft.com/office/powerpoint/2010/main" val="3766872519"/>
              </p:ext>
            </p:extLst>
          </p:nvPr>
        </p:nvGraphicFramePr>
        <p:xfrm>
          <a:off x="358277" y="5740536"/>
          <a:ext cx="2376487" cy="390525"/>
        </p:xfrm>
        <a:graphic>
          <a:graphicData uri="http://schemas.openxmlformats.org/presentationml/2006/ole">
            <mc:AlternateContent xmlns:mc="http://schemas.openxmlformats.org/markup-compatibility/2006">
              <mc:Choice xmlns:v="urn:schemas-microsoft-com:vml" Requires="v">
                <p:oleObj name="Equation" r:id="rId16" imgW="1244600" imgH="203200" progId="Equation.DSMT4">
                  <p:embed/>
                </p:oleObj>
              </mc:Choice>
              <mc:Fallback>
                <p:oleObj name="Equation" r:id="rId16" imgW="1244600" imgH="203200" progId="Equation.DSMT4">
                  <p:embed/>
                  <p:pic>
                    <p:nvPicPr>
                      <p:cNvPr id="16" name="Object 8">
                        <a:extLst>
                          <a:ext uri="{FF2B5EF4-FFF2-40B4-BE49-F238E27FC236}">
                            <a16:creationId xmlns:a16="http://schemas.microsoft.com/office/drawing/2014/main" id="{421D0989-CC68-4737-9CBF-6DF76C7B50B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277" y="5740536"/>
                        <a:ext cx="23764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itle 1">
            <a:extLst>
              <a:ext uri="{FF2B5EF4-FFF2-40B4-BE49-F238E27FC236}">
                <a16:creationId xmlns:a16="http://schemas.microsoft.com/office/drawing/2014/main" id="{57A5902C-39E2-4A16-951B-377CD1757591}"/>
              </a:ext>
            </a:extLst>
          </p:cNvPr>
          <p:cNvSpPr>
            <a:spLocks noGrp="1"/>
          </p:cNvSpPr>
          <p:nvPr>
            <p:ph type="title"/>
          </p:nvPr>
        </p:nvSpPr>
        <p:spPr>
          <a:xfrm>
            <a:off x="436880" y="274638"/>
            <a:ext cx="7467600" cy="487362"/>
          </a:xfrm>
        </p:spPr>
        <p:txBody>
          <a:bodyPr>
            <a:normAutofit fontScale="90000"/>
          </a:bodyPr>
          <a:lstStyle/>
          <a:p>
            <a:pPr>
              <a:defRPr/>
            </a:pPr>
            <a:r>
              <a:rPr lang="en-CA" dirty="0"/>
              <a:t>What’s Important?  “T” INTERVALS </a:t>
            </a:r>
          </a:p>
        </p:txBody>
      </p:sp>
      <p:sp>
        <p:nvSpPr>
          <p:cNvPr id="2" name="TextBox 6">
            <a:extLst>
              <a:ext uri="{FF2B5EF4-FFF2-40B4-BE49-F238E27FC236}">
                <a16:creationId xmlns:a16="http://schemas.microsoft.com/office/drawing/2014/main" id="{7B595CCE-292B-BEEF-6934-56CCE586EF8E}"/>
              </a:ext>
            </a:extLst>
          </p:cNvPr>
          <p:cNvSpPr txBox="1">
            <a:spLocks noChangeArrowheads="1"/>
          </p:cNvSpPr>
          <p:nvPr/>
        </p:nvSpPr>
        <p:spPr bwMode="auto">
          <a:xfrm>
            <a:off x="2865671" y="5766884"/>
            <a:ext cx="65132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rPr>
              <a:t>The “t*” critical value is the number of standard errors you want in your margin of error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xEl>
                                              <p:pRg st="1" end="1"/>
                                            </p:txEl>
                                          </p:spTgt>
                                        </p:tgtEl>
                                        <p:attrNameLst>
                                          <p:attrName>style.visibility</p:attrName>
                                        </p:attrNameLst>
                                      </p:cBhvr>
                                      <p:to>
                                        <p:strVal val="visible"/>
                                      </p:to>
                                    </p:set>
                                    <p:animEffect transition="in" filter="blinds(horizontal)">
                                      <p:cBhvr>
                                        <p:cTn id="7" dur="500"/>
                                        <p:tgtEl>
                                          <p:spTgt spid="10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xEl>
                                              <p:pRg st="3" end="3"/>
                                            </p:txEl>
                                          </p:spTgt>
                                        </p:tgtEl>
                                        <p:attrNameLst>
                                          <p:attrName>style.visibility</p:attrName>
                                        </p:attrNameLst>
                                      </p:cBhvr>
                                      <p:to>
                                        <p:strVal val="visible"/>
                                      </p:to>
                                    </p:set>
                                    <p:animEffect transition="in" filter="blinds(horizontal)">
                                      <p:cBhvr>
                                        <p:cTn id="12" dur="500"/>
                                        <p:tgtEl>
                                          <p:spTgt spid="102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xEl>
                                              <p:pRg st="4" end="4"/>
                                            </p:txEl>
                                          </p:spTgt>
                                        </p:tgtEl>
                                        <p:attrNameLst>
                                          <p:attrName>style.visibility</p:attrName>
                                        </p:attrNameLst>
                                      </p:cBhvr>
                                      <p:to>
                                        <p:strVal val="visible"/>
                                      </p:to>
                                    </p:set>
                                    <p:animEffect transition="in" filter="blinds(horizontal)">
                                      <p:cBhvr>
                                        <p:cTn id="17" dur="500"/>
                                        <p:tgtEl>
                                          <p:spTgt spid="1028">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linds(horizontal)">
                                      <p:cBhvr>
                                        <p:cTn id="20" dur="500"/>
                                        <p:tgtEl>
                                          <p:spTgt spid="10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028">
                                            <p:txEl>
                                              <p:pRg st="5" end="5"/>
                                            </p:txEl>
                                          </p:spTgt>
                                        </p:tgtEl>
                                        <p:attrNameLst>
                                          <p:attrName>style.visibility</p:attrName>
                                        </p:attrNameLst>
                                      </p:cBhvr>
                                      <p:to>
                                        <p:strVal val="visible"/>
                                      </p:to>
                                    </p:set>
                                    <p:animEffect transition="in" filter="blinds(horizontal)">
                                      <p:cBhvr>
                                        <p:cTn id="25" dur="500"/>
                                        <p:tgtEl>
                                          <p:spTgt spid="1028">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29"/>
                                        </p:tgtEl>
                                        <p:attrNameLst>
                                          <p:attrName>style.visibility</p:attrName>
                                        </p:attrNameLst>
                                      </p:cBhvr>
                                      <p:to>
                                        <p:strVal val="visible"/>
                                      </p:to>
                                    </p:set>
                                    <p:animEffect transition="in" filter="blinds(horizontal)">
                                      <p:cBhvr>
                                        <p:cTn id="30" dur="500"/>
                                        <p:tgtEl>
                                          <p:spTgt spid="10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blinds(horizontal)">
                                      <p:cBhvr>
                                        <p:cTn id="35" dur="500"/>
                                        <p:tgtEl>
                                          <p:spTgt spid="1027"/>
                                        </p:tgtEl>
                                      </p:cBhvr>
                                    </p:animEffect>
                                  </p:childTnLst>
                                </p:cTn>
                              </p:par>
                              <p:par>
                                <p:cTn id="36" presetID="3" presetClass="entr" presetSubtype="1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par>
                                <p:cTn id="39" presetID="3" presetClass="entr" presetSubtype="1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030">
                                            <p:txEl>
                                              <p:pRg st="0" end="0"/>
                                            </p:txEl>
                                          </p:spTgt>
                                        </p:tgtEl>
                                        <p:attrNameLst>
                                          <p:attrName>style.visibility</p:attrName>
                                        </p:attrNameLst>
                                      </p:cBhvr>
                                      <p:to>
                                        <p:strVal val="visible"/>
                                      </p:to>
                                    </p:set>
                                    <p:animEffect transition="in" filter="blinds(horizontal)">
                                      <p:cBhvr>
                                        <p:cTn id="46" dur="500"/>
                                        <p:tgtEl>
                                          <p:spTgt spid="1030">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1030">
                                            <p:txEl>
                                              <p:pRg st="1" end="1"/>
                                            </p:txEl>
                                          </p:spTgt>
                                        </p:tgtEl>
                                        <p:attrNameLst>
                                          <p:attrName>style.visibility</p:attrName>
                                        </p:attrNameLst>
                                      </p:cBhvr>
                                      <p:to>
                                        <p:strVal val="visible"/>
                                      </p:to>
                                    </p:set>
                                    <p:animEffect transition="in" filter="blinds(horizontal)">
                                      <p:cBhvr>
                                        <p:cTn id="56" dur="500"/>
                                        <p:tgtEl>
                                          <p:spTgt spid="1030">
                                            <p:txEl>
                                              <p:pRg st="1" end="1"/>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linds(horizontal)">
                                      <p:cBhvr>
                                        <p:cTn id="61" dur="500"/>
                                        <p:tgtEl>
                                          <p:spTgt spid="1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linds(horizontal)">
                                      <p:cBhvr>
                                        <p:cTn id="66" dur="500"/>
                                        <p:tgtEl>
                                          <p:spTgt spid="1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blinds(horizontal)">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blinds(horizontal)">
                                      <p:cBhvr>
                                        <p:cTn id="7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686B-4A05-47D5-997C-65C8F727A988}"/>
              </a:ext>
            </a:extLst>
          </p:cNvPr>
          <p:cNvSpPr>
            <a:spLocks noGrp="1"/>
          </p:cNvSpPr>
          <p:nvPr>
            <p:ph type="title"/>
          </p:nvPr>
        </p:nvSpPr>
        <p:spPr>
          <a:xfrm>
            <a:off x="513806" y="274638"/>
            <a:ext cx="8934994" cy="487362"/>
          </a:xfrm>
        </p:spPr>
        <p:txBody>
          <a:bodyPr>
            <a:normAutofit fontScale="90000"/>
          </a:bodyPr>
          <a:lstStyle/>
          <a:p>
            <a:pPr>
              <a:defRPr/>
            </a:pPr>
            <a:r>
              <a:rPr lang="en-CA" dirty="0"/>
              <a:t>Using Ti83 To find the T* (critical “T” Value) </a:t>
            </a:r>
          </a:p>
        </p:txBody>
      </p:sp>
      <p:sp>
        <p:nvSpPr>
          <p:cNvPr id="16387" name="Content Placeholder 2">
            <a:extLst>
              <a:ext uri="{FF2B5EF4-FFF2-40B4-BE49-F238E27FC236}">
                <a16:creationId xmlns:a16="http://schemas.microsoft.com/office/drawing/2014/main" id="{E4C88B03-DF65-46B3-AFA0-3DF6EDA1B7A0}"/>
              </a:ext>
            </a:extLst>
          </p:cNvPr>
          <p:cNvSpPr>
            <a:spLocks noGrp="1"/>
          </p:cNvSpPr>
          <p:nvPr>
            <p:ph sz="quarter" idx="1"/>
          </p:nvPr>
        </p:nvSpPr>
        <p:spPr>
          <a:xfrm>
            <a:off x="111760" y="873126"/>
            <a:ext cx="9911715" cy="487363"/>
          </a:xfrm>
        </p:spPr>
        <p:txBody>
          <a:bodyPr/>
          <a:lstStyle/>
          <a:p>
            <a:r>
              <a:rPr lang="en-CA" altLang="en-US" dirty="0"/>
              <a:t>Newer Graphing calculators have </a:t>
            </a:r>
            <a:r>
              <a:rPr lang="en-CA" altLang="en-US" dirty="0" err="1"/>
              <a:t>InvT</a:t>
            </a:r>
            <a:r>
              <a:rPr lang="en-CA" altLang="en-US" dirty="0"/>
              <a:t>(left area, df)</a:t>
            </a:r>
          </a:p>
        </p:txBody>
      </p:sp>
      <p:pic>
        <p:nvPicPr>
          <p:cNvPr id="15364" name="Picture 4">
            <a:extLst>
              <a:ext uri="{FF2B5EF4-FFF2-40B4-BE49-F238E27FC236}">
                <a16:creationId xmlns:a16="http://schemas.microsoft.com/office/drawing/2014/main" id="{796D7A08-4ACE-4C72-82F8-42EE51EC8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5765" y="1309371"/>
            <a:ext cx="23495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ontent Placeholder 2">
            <a:extLst>
              <a:ext uri="{FF2B5EF4-FFF2-40B4-BE49-F238E27FC236}">
                <a16:creationId xmlns:a16="http://schemas.microsoft.com/office/drawing/2014/main" id="{858A4B7A-E896-4BB6-9F11-B67061470FB9}"/>
              </a:ext>
            </a:extLst>
          </p:cNvPr>
          <p:cNvSpPr txBox="1">
            <a:spLocks/>
          </p:cNvSpPr>
          <p:nvPr/>
        </p:nvSpPr>
        <p:spPr bwMode="auto">
          <a:xfrm>
            <a:off x="162560" y="1400175"/>
            <a:ext cx="908304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dirty="0"/>
              <a:t>If your graphing calculator does not have </a:t>
            </a:r>
            <a:r>
              <a:rPr lang="en-CA" altLang="en-US" dirty="0" err="1"/>
              <a:t>invT</a:t>
            </a:r>
            <a:r>
              <a:rPr lang="en-CA" altLang="en-US" dirty="0"/>
              <a:t>  </a:t>
            </a:r>
            <a:br>
              <a:rPr lang="en-CA" altLang="en-US" dirty="0"/>
            </a:br>
            <a:r>
              <a:rPr lang="en-CA" altLang="en-US" dirty="0"/>
              <a:t>(</a:t>
            </a:r>
            <a:r>
              <a:rPr lang="en-CA" altLang="en-US" dirty="0" err="1"/>
              <a:t>ie</a:t>
            </a:r>
            <a:r>
              <a:rPr lang="en-CA" altLang="en-US" dirty="0"/>
              <a:t>: older ti-83),create a program to do </a:t>
            </a:r>
            <a:r>
              <a:rPr lang="en-CA" altLang="en-US" dirty="0" err="1"/>
              <a:t>invT</a:t>
            </a:r>
            <a:r>
              <a:rPr lang="en-CA" altLang="en-US" dirty="0"/>
              <a:t> for you!</a:t>
            </a:r>
            <a:br>
              <a:rPr lang="en-CA" altLang="en-US" dirty="0"/>
            </a:br>
            <a:r>
              <a:rPr lang="en-CA" altLang="en-US" dirty="0">
                <a:hlinkClick r:id="rId5"/>
              </a:rPr>
              <a:t>https://youtu.be/5Ft5eZVJtPk</a:t>
            </a:r>
            <a:endParaRPr lang="en-CA" altLang="en-US" dirty="0"/>
          </a:p>
        </p:txBody>
      </p:sp>
      <p:sp>
        <p:nvSpPr>
          <p:cNvPr id="15366" name="Content Placeholder 2">
            <a:extLst>
              <a:ext uri="{FF2B5EF4-FFF2-40B4-BE49-F238E27FC236}">
                <a16:creationId xmlns:a16="http://schemas.microsoft.com/office/drawing/2014/main" id="{F163097D-6984-47A2-A9C3-475AFF967EB6}"/>
              </a:ext>
            </a:extLst>
          </p:cNvPr>
          <p:cNvSpPr txBox="1">
            <a:spLocks/>
          </p:cNvSpPr>
          <p:nvPr/>
        </p:nvSpPr>
        <p:spPr bwMode="auto">
          <a:xfrm>
            <a:off x="243840" y="2824481"/>
            <a:ext cx="11247120" cy="169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dirty="0"/>
              <a:t>To find the t* critical value, you need </a:t>
            </a:r>
            <a:r>
              <a:rPr lang="en-CA" altLang="en-US" b="1" u="sng" dirty="0">
                <a:solidFill>
                  <a:srgbClr val="FF0000"/>
                </a:solidFill>
              </a:rPr>
              <a:t>TWO</a:t>
            </a:r>
            <a:r>
              <a:rPr lang="en-CA" altLang="en-US" dirty="0"/>
              <a:t>  things: </a:t>
            </a:r>
          </a:p>
          <a:p>
            <a:pPr marL="366713" lvl="1" indent="0">
              <a:buNone/>
            </a:pPr>
            <a:r>
              <a:rPr lang="en-CA" altLang="en-US" dirty="0"/>
              <a:t>1. Left area from the level of confidence</a:t>
            </a:r>
          </a:p>
          <a:p>
            <a:pPr lvl="1"/>
            <a:r>
              <a:rPr lang="en-CA" altLang="en-US" dirty="0" err="1"/>
              <a:t>Ie</a:t>
            </a:r>
            <a:r>
              <a:rPr lang="en-CA" altLang="en-US" dirty="0"/>
              <a:t>: a confidence of 95% will have a left area of 0.025  OR  0.975</a:t>
            </a:r>
          </a:p>
          <a:p>
            <a:pPr marL="366713" lvl="1" indent="0">
              <a:buNone/>
            </a:pPr>
            <a:r>
              <a:rPr lang="en-CA" altLang="en-US" sz="2500" dirty="0"/>
              <a:t>2. Degrees of freedom (df)</a:t>
            </a:r>
            <a:r>
              <a:rPr lang="en-CA" altLang="en-US" sz="2300" dirty="0"/>
              <a:t> </a:t>
            </a:r>
            <a:r>
              <a:rPr lang="en-CA" altLang="en-US" dirty="0"/>
              <a:t>= </a:t>
            </a:r>
            <a:r>
              <a:rPr lang="en-CA" altLang="en-US" sz="2500" dirty="0"/>
              <a:t>this is your sample size “</a:t>
            </a:r>
            <a:r>
              <a:rPr lang="en-CA" altLang="en-US" sz="2500" i="1" dirty="0"/>
              <a:t>n</a:t>
            </a:r>
            <a:r>
              <a:rPr lang="en-CA" altLang="en-US" sz="2500" dirty="0"/>
              <a:t>” minus 1	</a:t>
            </a:r>
          </a:p>
        </p:txBody>
      </p:sp>
      <p:graphicFrame>
        <p:nvGraphicFramePr>
          <p:cNvPr id="3" name="Object 2">
            <a:extLst>
              <a:ext uri="{FF2B5EF4-FFF2-40B4-BE49-F238E27FC236}">
                <a16:creationId xmlns:a16="http://schemas.microsoft.com/office/drawing/2014/main" id="{9DB888DE-FDF9-4428-8E7A-F1F4E51541EE}"/>
              </a:ext>
            </a:extLst>
          </p:cNvPr>
          <p:cNvGraphicFramePr>
            <a:graphicFrameLocks noChangeAspect="1"/>
          </p:cNvGraphicFramePr>
          <p:nvPr>
            <p:extLst>
              <p:ext uri="{D42A27DB-BD31-4B8C-83A1-F6EECF244321}">
                <p14:modId xmlns:p14="http://schemas.microsoft.com/office/powerpoint/2010/main" val="2788315451"/>
              </p:ext>
            </p:extLst>
          </p:nvPr>
        </p:nvGraphicFramePr>
        <p:xfrm>
          <a:off x="3531870" y="4525644"/>
          <a:ext cx="2167890" cy="551827"/>
        </p:xfrm>
        <a:graphic>
          <a:graphicData uri="http://schemas.openxmlformats.org/presentationml/2006/ole">
            <mc:AlternateContent xmlns:mc="http://schemas.openxmlformats.org/markup-compatibility/2006">
              <mc:Choice xmlns:v="urn:schemas-microsoft-com:vml" Requires="v">
                <p:oleObj name="Equation" r:id="rId6" imgW="698400" imgH="177480" progId="Equation.DSMT4">
                  <p:embed/>
                </p:oleObj>
              </mc:Choice>
              <mc:Fallback>
                <p:oleObj name="Equation" r:id="rId6" imgW="698400" imgH="177480" progId="Equation.DSMT4">
                  <p:embed/>
                  <p:pic>
                    <p:nvPicPr>
                      <p:cNvPr id="3" name="Object 2">
                        <a:extLst>
                          <a:ext uri="{FF2B5EF4-FFF2-40B4-BE49-F238E27FC236}">
                            <a16:creationId xmlns:a16="http://schemas.microsoft.com/office/drawing/2014/main" id="{9DB888DE-FDF9-4428-8E7A-F1F4E51541EE}"/>
                          </a:ext>
                        </a:extLst>
                      </p:cNvPr>
                      <p:cNvPicPr/>
                      <p:nvPr/>
                    </p:nvPicPr>
                    <p:blipFill>
                      <a:blip r:embed="rId7"/>
                      <a:stretch>
                        <a:fillRect/>
                      </a:stretch>
                    </p:blipFill>
                    <p:spPr>
                      <a:xfrm>
                        <a:off x="3531870" y="4525644"/>
                        <a:ext cx="2167890" cy="551827"/>
                      </a:xfrm>
                      <a:prstGeom prst="rect">
                        <a:avLst/>
                      </a:prstGeom>
                    </p:spPr>
                  </p:pic>
                </p:oleObj>
              </mc:Fallback>
            </mc:AlternateContent>
          </a:graphicData>
        </a:graphic>
      </p:graphicFrame>
      <p:sp>
        <p:nvSpPr>
          <p:cNvPr id="11" name="Content Placeholder 2">
            <a:extLst>
              <a:ext uri="{FF2B5EF4-FFF2-40B4-BE49-F238E27FC236}">
                <a16:creationId xmlns:a16="http://schemas.microsoft.com/office/drawing/2014/main" id="{05DE87C9-82CC-4CEB-AF8A-BD478FEED678}"/>
              </a:ext>
            </a:extLst>
          </p:cNvPr>
          <p:cNvSpPr txBox="1">
            <a:spLocks/>
          </p:cNvSpPr>
          <p:nvPr/>
        </p:nvSpPr>
        <p:spPr bwMode="auto">
          <a:xfrm>
            <a:off x="264160" y="5158740"/>
            <a:ext cx="11429999"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dirty="0"/>
              <a:t>You can also use “table-C” (the t-distribution table)   to get “t*”</a:t>
            </a:r>
          </a:p>
          <a:p>
            <a:pPr lvl="1"/>
            <a:r>
              <a:rPr lang="en-CA" altLang="en-US" dirty="0"/>
              <a:t>Uses the DF and confidence level to determine t*</a:t>
            </a:r>
          </a:p>
          <a:p>
            <a:pPr lvl="1"/>
            <a:r>
              <a:rPr lang="en-CA" altLang="en-US" dirty="0"/>
              <a:t>Con: Don’t have values for every degrees of freedom – use the next smallest one</a:t>
            </a:r>
          </a:p>
        </p:txBody>
      </p:sp>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0CD2ED25-36A5-13C8-D184-6699F23861EB}"/>
                  </a:ext>
                </a:extLst>
              </p14:cNvPr>
              <p14:cNvContentPartPr/>
              <p14:nvPr/>
            </p14:nvContentPartPr>
            <p14:xfrm>
              <a:off x="4107566" y="2641937"/>
              <a:ext cx="12600" cy="3240"/>
            </p14:xfrm>
          </p:contentPart>
        </mc:Choice>
        <mc:Fallback xmlns="">
          <p:pic>
            <p:nvPicPr>
              <p:cNvPr id="4" name="Ink 3">
                <a:extLst>
                  <a:ext uri="{FF2B5EF4-FFF2-40B4-BE49-F238E27FC236}">
                    <a16:creationId xmlns:a16="http://schemas.microsoft.com/office/drawing/2014/main" id="{0CD2ED25-36A5-13C8-D184-6699F23861EB}"/>
                  </a:ext>
                </a:extLst>
              </p:cNvPr>
              <p:cNvPicPr/>
              <p:nvPr/>
            </p:nvPicPr>
            <p:blipFill>
              <a:blip r:embed="rId9"/>
              <a:stretch>
                <a:fillRect/>
              </a:stretch>
            </p:blipFill>
            <p:spPr>
              <a:xfrm>
                <a:off x="4098926" y="2633297"/>
                <a:ext cx="30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3E794FF2-B319-2654-C144-B9405C16202E}"/>
                  </a:ext>
                </a:extLst>
              </p14:cNvPr>
              <p14:cNvContentPartPr/>
              <p14:nvPr/>
            </p14:nvContentPartPr>
            <p14:xfrm>
              <a:off x="4221686" y="2474177"/>
              <a:ext cx="33120" cy="10440"/>
            </p14:xfrm>
          </p:contentPart>
        </mc:Choice>
        <mc:Fallback xmlns="">
          <p:pic>
            <p:nvPicPr>
              <p:cNvPr id="5" name="Ink 4">
                <a:extLst>
                  <a:ext uri="{FF2B5EF4-FFF2-40B4-BE49-F238E27FC236}">
                    <a16:creationId xmlns:a16="http://schemas.microsoft.com/office/drawing/2014/main" id="{3E794FF2-B319-2654-C144-B9405C16202E}"/>
                  </a:ext>
                </a:extLst>
              </p:cNvPr>
              <p:cNvPicPr/>
              <p:nvPr/>
            </p:nvPicPr>
            <p:blipFill>
              <a:blip r:embed="rId11"/>
              <a:stretch>
                <a:fillRect/>
              </a:stretch>
            </p:blipFill>
            <p:spPr>
              <a:xfrm>
                <a:off x="4212686" y="2465537"/>
                <a:ext cx="50760" cy="2808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500"/>
                                        <p:tgtEl>
                                          <p:spTgt spid="153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32E2-CBBF-4A88-94E8-36A606C16FC1}"/>
              </a:ext>
            </a:extLst>
          </p:cNvPr>
          <p:cNvSpPr>
            <a:spLocks noGrp="1"/>
          </p:cNvSpPr>
          <p:nvPr>
            <p:ph type="title"/>
          </p:nvPr>
        </p:nvSpPr>
        <p:spPr/>
        <p:txBody>
          <a:bodyPr/>
          <a:lstStyle/>
          <a:p>
            <a:pPr>
              <a:defRPr/>
            </a:pPr>
            <a:endParaRPr lang="en-CA"/>
          </a:p>
        </p:txBody>
      </p:sp>
      <p:sp>
        <p:nvSpPr>
          <p:cNvPr id="17411" name="Content Placeholder 2">
            <a:extLst>
              <a:ext uri="{FF2B5EF4-FFF2-40B4-BE49-F238E27FC236}">
                <a16:creationId xmlns:a16="http://schemas.microsoft.com/office/drawing/2014/main" id="{9CD7C095-528F-406A-9276-B62E089A3DE0}"/>
              </a:ext>
            </a:extLst>
          </p:cNvPr>
          <p:cNvSpPr>
            <a:spLocks noGrp="1"/>
          </p:cNvSpPr>
          <p:nvPr>
            <p:ph sz="quarter" idx="1"/>
          </p:nvPr>
        </p:nvSpPr>
        <p:spPr>
          <a:xfrm>
            <a:off x="1981200" y="1600201"/>
            <a:ext cx="7467600" cy="4873625"/>
          </a:xfrm>
        </p:spPr>
        <p:txBody>
          <a:bodyPr/>
          <a:lstStyle/>
          <a:p>
            <a:endParaRPr lang="en-CA" altLang="en-US"/>
          </a:p>
        </p:txBody>
      </p:sp>
      <p:pic>
        <p:nvPicPr>
          <p:cNvPr id="17412" name="Picture 2">
            <a:extLst>
              <a:ext uri="{FF2B5EF4-FFF2-40B4-BE49-F238E27FC236}">
                <a16:creationId xmlns:a16="http://schemas.microsoft.com/office/drawing/2014/main" id="{6FAA1A7F-1D9D-47BD-BFA0-4D755F478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551" y="0"/>
            <a:ext cx="8035925"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5C1F2A8-92EE-48D6-A8C6-71DA87B0E9E4}"/>
              </a:ext>
            </a:extLst>
          </p:cNvPr>
          <p:cNvSpPr txBox="1">
            <a:spLocks/>
          </p:cNvSpPr>
          <p:nvPr/>
        </p:nvSpPr>
        <p:spPr bwMode="auto">
          <a:xfrm>
            <a:off x="426720" y="212726"/>
            <a:ext cx="11216640" cy="72072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Ex: Use table C to find the t*-critical values for each sample size “n” and confidence level.  Indicate the “degrees of freedom” and then use your </a:t>
            </a:r>
            <a:r>
              <a:rPr lang="en-CA" sz="2200" dirty="0" err="1">
                <a:latin typeface="+mn-lt"/>
                <a:cs typeface="+mn-cs"/>
              </a:rPr>
              <a:t>Ti</a:t>
            </a:r>
            <a:r>
              <a:rPr lang="en-CA" sz="2200" dirty="0">
                <a:latin typeface="+mn-lt"/>
                <a:cs typeface="+mn-cs"/>
              </a:rPr>
              <a:t> 83/84 to find t*</a:t>
            </a:r>
          </a:p>
        </p:txBody>
      </p:sp>
      <p:sp>
        <p:nvSpPr>
          <p:cNvPr id="5" name="Content Placeholder 2">
            <a:extLst>
              <a:ext uri="{FF2B5EF4-FFF2-40B4-BE49-F238E27FC236}">
                <a16:creationId xmlns:a16="http://schemas.microsoft.com/office/drawing/2014/main" id="{52DD6419-309F-49A4-A366-4D1994B133E6}"/>
              </a:ext>
            </a:extLst>
          </p:cNvPr>
          <p:cNvSpPr txBox="1">
            <a:spLocks/>
          </p:cNvSpPr>
          <p:nvPr/>
        </p:nvSpPr>
        <p:spPr bwMode="auto">
          <a:xfrm>
            <a:off x="426720" y="1196976"/>
            <a:ext cx="3168650" cy="367982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err="1">
                <a:latin typeface="+mn-lt"/>
                <a:cs typeface="+mn-cs"/>
              </a:rPr>
              <a:t>i</a:t>
            </a:r>
            <a:r>
              <a:rPr lang="en-CA" sz="2200" dirty="0">
                <a:latin typeface="+mn-lt"/>
                <a:cs typeface="+mn-cs"/>
              </a:rPr>
              <a:t>) n=5, CL=90%</a:t>
            </a:r>
          </a:p>
          <a:p>
            <a:pPr marL="273050" indent="-273050" eaLnBrk="1" hangingPunct="1">
              <a:spcBef>
                <a:spcPts val="600"/>
              </a:spcBef>
              <a:buClr>
                <a:schemeClr val="accent1"/>
              </a:buClr>
              <a:buSzPct val="70000"/>
              <a:defRPr/>
            </a:pPr>
            <a:br>
              <a:rPr lang="en-CA" sz="2200" dirty="0">
                <a:latin typeface="+mn-lt"/>
                <a:cs typeface="+mn-cs"/>
              </a:rPr>
            </a:br>
            <a:br>
              <a:rPr lang="en-CA" sz="2200" dirty="0">
                <a:latin typeface="+mn-lt"/>
                <a:cs typeface="+mn-cs"/>
              </a:rPr>
            </a:br>
            <a:endParaRPr lang="en-CA" sz="2200" dirty="0">
              <a:latin typeface="+mn-lt"/>
              <a:cs typeface="+mn-cs"/>
            </a:endParaRPr>
          </a:p>
          <a:p>
            <a:pPr marL="273050" indent="-273050" eaLnBrk="1" hangingPunct="1">
              <a:spcBef>
                <a:spcPts val="600"/>
              </a:spcBef>
              <a:buClr>
                <a:schemeClr val="accent1"/>
              </a:buClr>
              <a:buSzPct val="70000"/>
              <a:defRPr/>
            </a:pPr>
            <a:r>
              <a:rPr lang="en-CA" sz="2200" dirty="0">
                <a:latin typeface="+mn-lt"/>
                <a:cs typeface="+mn-cs"/>
              </a:rPr>
              <a:t>ii) n=45, CL=95%</a:t>
            </a:r>
          </a:p>
          <a:p>
            <a:pPr marL="273050" indent="-273050" eaLnBrk="1" hangingPunct="1">
              <a:spcBef>
                <a:spcPts val="600"/>
              </a:spcBef>
              <a:buClr>
                <a:schemeClr val="accent1"/>
              </a:buClr>
              <a:buSzPct val="70000"/>
              <a:defRPr/>
            </a:pPr>
            <a:endParaRPr lang="en-CA" sz="2200" dirty="0">
              <a:latin typeface="+mn-lt"/>
              <a:cs typeface="+mn-cs"/>
            </a:endParaRPr>
          </a:p>
          <a:p>
            <a:pPr marL="273050" indent="-273050" eaLnBrk="1" hangingPunct="1">
              <a:spcBef>
                <a:spcPts val="600"/>
              </a:spcBef>
              <a:buClr>
                <a:schemeClr val="accent1"/>
              </a:buClr>
              <a:buSzPct val="70000"/>
              <a:defRPr/>
            </a:pPr>
            <a:endParaRPr lang="en-CA" sz="2200" dirty="0">
              <a:latin typeface="+mn-lt"/>
              <a:cs typeface="+mn-cs"/>
            </a:endParaRPr>
          </a:p>
          <a:p>
            <a:pPr marL="273050" indent="-273050" eaLnBrk="1" hangingPunct="1">
              <a:spcBef>
                <a:spcPts val="600"/>
              </a:spcBef>
              <a:buClr>
                <a:schemeClr val="accent1"/>
              </a:buClr>
              <a:buSzPct val="70000"/>
              <a:defRPr/>
            </a:pPr>
            <a:endParaRPr lang="en-CA" sz="2200" dirty="0">
              <a:latin typeface="+mn-lt"/>
              <a:cs typeface="+mn-cs"/>
            </a:endParaRPr>
          </a:p>
          <a:p>
            <a:pPr marL="273050" indent="-273050" eaLnBrk="1" hangingPunct="1">
              <a:spcBef>
                <a:spcPts val="600"/>
              </a:spcBef>
              <a:buClr>
                <a:schemeClr val="accent1"/>
              </a:buClr>
              <a:buSzPct val="70000"/>
              <a:defRPr/>
            </a:pPr>
            <a:r>
              <a:rPr lang="en-CA" sz="2200" dirty="0">
                <a:latin typeface="+mn-lt"/>
                <a:cs typeface="+mn-cs"/>
              </a:rPr>
              <a:t>iii) n=90, CL = 99%</a:t>
            </a:r>
          </a:p>
        </p:txBody>
      </p:sp>
      <p:graphicFrame>
        <p:nvGraphicFramePr>
          <p:cNvPr id="6" name="Object 6">
            <a:extLst>
              <a:ext uri="{FF2B5EF4-FFF2-40B4-BE49-F238E27FC236}">
                <a16:creationId xmlns:a16="http://schemas.microsoft.com/office/drawing/2014/main" id="{199C52C5-B721-4D03-83D5-2EBA2EDB7B89}"/>
              </a:ext>
            </a:extLst>
          </p:cNvPr>
          <p:cNvGraphicFramePr>
            <a:graphicFrameLocks noChangeAspect="1"/>
          </p:cNvGraphicFramePr>
          <p:nvPr>
            <p:extLst>
              <p:ext uri="{D42A27DB-BD31-4B8C-83A1-F6EECF244321}">
                <p14:modId xmlns:p14="http://schemas.microsoft.com/office/powerpoint/2010/main" val="713447926"/>
              </p:ext>
            </p:extLst>
          </p:nvPr>
        </p:nvGraphicFramePr>
        <p:xfrm>
          <a:off x="3668395" y="1204914"/>
          <a:ext cx="681038" cy="434975"/>
        </p:xfrm>
        <a:graphic>
          <a:graphicData uri="http://schemas.openxmlformats.org/presentationml/2006/ole">
            <mc:AlternateContent xmlns:mc="http://schemas.openxmlformats.org/markup-compatibility/2006">
              <mc:Choice xmlns:v="urn:schemas-microsoft-com:vml" Requires="v">
                <p:oleObj name="Equation" r:id="rId4" imgW="317225" imgH="203024" progId="Equation.DSMT4">
                  <p:embed/>
                </p:oleObj>
              </mc:Choice>
              <mc:Fallback>
                <p:oleObj name="Equation" r:id="rId4" imgW="317225" imgH="203024" progId="Equation.DSMT4">
                  <p:embed/>
                  <p:pic>
                    <p:nvPicPr>
                      <p:cNvPr id="6" name="Object 6">
                        <a:extLst>
                          <a:ext uri="{FF2B5EF4-FFF2-40B4-BE49-F238E27FC236}">
                            <a16:creationId xmlns:a16="http://schemas.microsoft.com/office/drawing/2014/main" id="{199C52C5-B721-4D03-83D5-2EBA2EDB7B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8395" y="1204914"/>
                        <a:ext cx="68103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D10F6E1A-85D4-4964-82D2-10D000483B14}"/>
              </a:ext>
            </a:extLst>
          </p:cNvPr>
          <p:cNvGraphicFramePr>
            <a:graphicFrameLocks noChangeAspect="1"/>
          </p:cNvGraphicFramePr>
          <p:nvPr>
            <p:extLst>
              <p:ext uri="{D42A27DB-BD31-4B8C-83A1-F6EECF244321}">
                <p14:modId xmlns:p14="http://schemas.microsoft.com/office/powerpoint/2010/main" val="538972517"/>
              </p:ext>
            </p:extLst>
          </p:nvPr>
        </p:nvGraphicFramePr>
        <p:xfrm>
          <a:off x="4365308" y="1233488"/>
          <a:ext cx="273050" cy="354012"/>
        </p:xfrm>
        <a:graphic>
          <a:graphicData uri="http://schemas.openxmlformats.org/presentationml/2006/ole">
            <mc:AlternateContent xmlns:mc="http://schemas.openxmlformats.org/markup-compatibility/2006">
              <mc:Choice xmlns:v="urn:schemas-microsoft-com:vml" Requires="v">
                <p:oleObj name="Equation" r:id="rId6" imgW="126780" imgH="164814" progId="Equation.DSMT4">
                  <p:embed/>
                </p:oleObj>
              </mc:Choice>
              <mc:Fallback>
                <p:oleObj name="Equation" r:id="rId6" imgW="126780" imgH="164814" progId="Equation.DSMT4">
                  <p:embed/>
                  <p:pic>
                    <p:nvPicPr>
                      <p:cNvPr id="7" name="Object 6">
                        <a:extLst>
                          <a:ext uri="{FF2B5EF4-FFF2-40B4-BE49-F238E27FC236}">
                            <a16:creationId xmlns:a16="http://schemas.microsoft.com/office/drawing/2014/main" id="{D10F6E1A-85D4-4964-82D2-10D000483B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5308" y="1233488"/>
                        <a:ext cx="273050"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a:extLst>
              <a:ext uri="{FF2B5EF4-FFF2-40B4-BE49-F238E27FC236}">
                <a16:creationId xmlns:a16="http://schemas.microsoft.com/office/drawing/2014/main" id="{82A2D324-9A8A-4BDB-A3E4-4E0FCDBEF2DA}"/>
              </a:ext>
            </a:extLst>
          </p:cNvPr>
          <p:cNvGraphicFramePr>
            <a:graphicFrameLocks noChangeAspect="1"/>
          </p:cNvGraphicFramePr>
          <p:nvPr>
            <p:extLst>
              <p:ext uri="{D42A27DB-BD31-4B8C-83A1-F6EECF244321}">
                <p14:modId xmlns:p14="http://schemas.microsoft.com/office/powerpoint/2010/main" val="2308820595"/>
              </p:ext>
            </p:extLst>
          </p:nvPr>
        </p:nvGraphicFramePr>
        <p:xfrm>
          <a:off x="3606483" y="2608264"/>
          <a:ext cx="679450" cy="434975"/>
        </p:xfrm>
        <a:graphic>
          <a:graphicData uri="http://schemas.openxmlformats.org/presentationml/2006/ole">
            <mc:AlternateContent xmlns:mc="http://schemas.openxmlformats.org/markup-compatibility/2006">
              <mc:Choice xmlns:v="urn:schemas-microsoft-com:vml" Requires="v">
                <p:oleObj name="Equation" r:id="rId8" imgW="317225" imgH="203024" progId="Equation.DSMT4">
                  <p:embed/>
                </p:oleObj>
              </mc:Choice>
              <mc:Fallback>
                <p:oleObj name="Equation" r:id="rId8" imgW="317225" imgH="203024" progId="Equation.DSMT4">
                  <p:embed/>
                  <p:pic>
                    <p:nvPicPr>
                      <p:cNvPr id="8" name="Object 8">
                        <a:extLst>
                          <a:ext uri="{FF2B5EF4-FFF2-40B4-BE49-F238E27FC236}">
                            <a16:creationId xmlns:a16="http://schemas.microsoft.com/office/drawing/2014/main" id="{82A2D324-9A8A-4BDB-A3E4-4E0FCDBEF2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483" y="2608264"/>
                        <a:ext cx="6794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0">
            <a:extLst>
              <a:ext uri="{FF2B5EF4-FFF2-40B4-BE49-F238E27FC236}">
                <a16:creationId xmlns:a16="http://schemas.microsoft.com/office/drawing/2014/main" id="{6BC84BFC-7DF6-4BB2-A132-0BFC41A301FC}"/>
              </a:ext>
            </a:extLst>
          </p:cNvPr>
          <p:cNvGraphicFramePr>
            <a:graphicFrameLocks noChangeAspect="1"/>
          </p:cNvGraphicFramePr>
          <p:nvPr>
            <p:extLst>
              <p:ext uri="{D42A27DB-BD31-4B8C-83A1-F6EECF244321}">
                <p14:modId xmlns:p14="http://schemas.microsoft.com/office/powerpoint/2010/main" val="2644670154"/>
              </p:ext>
            </p:extLst>
          </p:nvPr>
        </p:nvGraphicFramePr>
        <p:xfrm>
          <a:off x="5078096" y="1222375"/>
          <a:ext cx="601663" cy="381000"/>
        </p:xfrm>
        <a:graphic>
          <a:graphicData uri="http://schemas.openxmlformats.org/presentationml/2006/ole">
            <mc:AlternateContent xmlns:mc="http://schemas.openxmlformats.org/markup-compatibility/2006">
              <mc:Choice xmlns:v="urn:schemas-microsoft-com:vml" Requires="v">
                <p:oleObj name="Equation" r:id="rId9" imgW="279158" imgH="177646" progId="Equation.DSMT4">
                  <p:embed/>
                </p:oleObj>
              </mc:Choice>
              <mc:Fallback>
                <p:oleObj name="Equation" r:id="rId9" imgW="279158" imgH="177646" progId="Equation.DSMT4">
                  <p:embed/>
                  <p:pic>
                    <p:nvPicPr>
                      <p:cNvPr id="10" name="Object 10">
                        <a:extLst>
                          <a:ext uri="{FF2B5EF4-FFF2-40B4-BE49-F238E27FC236}">
                            <a16:creationId xmlns:a16="http://schemas.microsoft.com/office/drawing/2014/main" id="{6BC84BFC-7DF6-4BB2-A132-0BFC41A301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8096" y="1222375"/>
                        <a:ext cx="6016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1">
            <a:extLst>
              <a:ext uri="{FF2B5EF4-FFF2-40B4-BE49-F238E27FC236}">
                <a16:creationId xmlns:a16="http://schemas.microsoft.com/office/drawing/2014/main" id="{D19EA672-653C-4A3B-8A75-5DACCCB54294}"/>
              </a:ext>
            </a:extLst>
          </p:cNvPr>
          <p:cNvGraphicFramePr>
            <a:graphicFrameLocks noChangeAspect="1"/>
          </p:cNvGraphicFramePr>
          <p:nvPr>
            <p:extLst>
              <p:ext uri="{D42A27DB-BD31-4B8C-83A1-F6EECF244321}">
                <p14:modId xmlns:p14="http://schemas.microsoft.com/office/powerpoint/2010/main" val="815581069"/>
              </p:ext>
            </p:extLst>
          </p:nvPr>
        </p:nvGraphicFramePr>
        <p:xfrm>
          <a:off x="4989196" y="2625725"/>
          <a:ext cx="601663" cy="381000"/>
        </p:xfrm>
        <a:graphic>
          <a:graphicData uri="http://schemas.openxmlformats.org/presentationml/2006/ole">
            <mc:AlternateContent xmlns:mc="http://schemas.openxmlformats.org/markup-compatibility/2006">
              <mc:Choice xmlns:v="urn:schemas-microsoft-com:vml" Requires="v">
                <p:oleObj name="Equation" r:id="rId11" imgW="279158" imgH="177646" progId="Equation.DSMT4">
                  <p:embed/>
                </p:oleObj>
              </mc:Choice>
              <mc:Fallback>
                <p:oleObj name="Equation" r:id="rId11" imgW="279158" imgH="177646" progId="Equation.DSMT4">
                  <p:embed/>
                  <p:pic>
                    <p:nvPicPr>
                      <p:cNvPr id="11" name="Object 11">
                        <a:extLst>
                          <a:ext uri="{FF2B5EF4-FFF2-40B4-BE49-F238E27FC236}">
                            <a16:creationId xmlns:a16="http://schemas.microsoft.com/office/drawing/2014/main" id="{D19EA672-653C-4A3B-8A75-5DACCCB542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9196" y="2625725"/>
                        <a:ext cx="6016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3">
            <a:extLst>
              <a:ext uri="{FF2B5EF4-FFF2-40B4-BE49-F238E27FC236}">
                <a16:creationId xmlns:a16="http://schemas.microsoft.com/office/drawing/2014/main" id="{5823F8CF-02B0-41CC-A0DF-12764ACE46A9}"/>
              </a:ext>
            </a:extLst>
          </p:cNvPr>
          <p:cNvGraphicFramePr>
            <a:graphicFrameLocks noChangeAspect="1"/>
          </p:cNvGraphicFramePr>
          <p:nvPr>
            <p:extLst>
              <p:ext uri="{D42A27DB-BD31-4B8C-83A1-F6EECF244321}">
                <p14:modId xmlns:p14="http://schemas.microsoft.com/office/powerpoint/2010/main" val="4006913923"/>
              </p:ext>
            </p:extLst>
          </p:nvPr>
        </p:nvGraphicFramePr>
        <p:xfrm>
          <a:off x="5705159" y="1236663"/>
          <a:ext cx="846137" cy="381000"/>
        </p:xfrm>
        <a:graphic>
          <a:graphicData uri="http://schemas.openxmlformats.org/presentationml/2006/ole">
            <mc:AlternateContent xmlns:mc="http://schemas.openxmlformats.org/markup-compatibility/2006">
              <mc:Choice xmlns:v="urn:schemas-microsoft-com:vml" Requires="v">
                <p:oleObj name="Equation" r:id="rId12" imgW="393359" imgH="177646" progId="Equation.DSMT4">
                  <p:embed/>
                </p:oleObj>
              </mc:Choice>
              <mc:Fallback>
                <p:oleObj name="Equation" r:id="rId12" imgW="393359" imgH="177646" progId="Equation.DSMT4">
                  <p:embed/>
                  <p:pic>
                    <p:nvPicPr>
                      <p:cNvPr id="13" name="Object 13">
                        <a:extLst>
                          <a:ext uri="{FF2B5EF4-FFF2-40B4-BE49-F238E27FC236}">
                            <a16:creationId xmlns:a16="http://schemas.microsoft.com/office/drawing/2014/main" id="{5823F8CF-02B0-41CC-A0DF-12764ACE46A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5159" y="1236663"/>
                        <a:ext cx="846137"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4">
            <a:extLst>
              <a:ext uri="{FF2B5EF4-FFF2-40B4-BE49-F238E27FC236}">
                <a16:creationId xmlns:a16="http://schemas.microsoft.com/office/drawing/2014/main" id="{27FAC8A8-1133-4E93-A19B-41B4FC211ADF}"/>
              </a:ext>
            </a:extLst>
          </p:cNvPr>
          <p:cNvGraphicFramePr>
            <a:graphicFrameLocks noChangeAspect="1"/>
          </p:cNvGraphicFramePr>
          <p:nvPr>
            <p:extLst>
              <p:ext uri="{D42A27DB-BD31-4B8C-83A1-F6EECF244321}">
                <p14:modId xmlns:p14="http://schemas.microsoft.com/office/powerpoint/2010/main" val="11041546"/>
              </p:ext>
            </p:extLst>
          </p:nvPr>
        </p:nvGraphicFramePr>
        <p:xfrm>
          <a:off x="4277996" y="2624138"/>
          <a:ext cx="436563" cy="354012"/>
        </p:xfrm>
        <a:graphic>
          <a:graphicData uri="http://schemas.openxmlformats.org/presentationml/2006/ole">
            <mc:AlternateContent xmlns:mc="http://schemas.openxmlformats.org/markup-compatibility/2006">
              <mc:Choice xmlns:v="urn:schemas-microsoft-com:vml" Requires="v">
                <p:oleObj name="Equation" r:id="rId14" imgW="203024" imgH="164957" progId="Equation.DSMT4">
                  <p:embed/>
                </p:oleObj>
              </mc:Choice>
              <mc:Fallback>
                <p:oleObj name="Equation" r:id="rId14" imgW="203024" imgH="164957" progId="Equation.DSMT4">
                  <p:embed/>
                  <p:pic>
                    <p:nvPicPr>
                      <p:cNvPr id="14" name="Object 14">
                        <a:extLst>
                          <a:ext uri="{FF2B5EF4-FFF2-40B4-BE49-F238E27FC236}">
                            <a16:creationId xmlns:a16="http://schemas.microsoft.com/office/drawing/2014/main" id="{27FAC8A8-1133-4E93-A19B-41B4FC211AD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77996" y="2624138"/>
                        <a:ext cx="436563"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5">
            <a:extLst>
              <a:ext uri="{FF2B5EF4-FFF2-40B4-BE49-F238E27FC236}">
                <a16:creationId xmlns:a16="http://schemas.microsoft.com/office/drawing/2014/main" id="{F613BC48-C9DF-4301-BA0C-7C5FA5CA0386}"/>
              </a:ext>
            </a:extLst>
          </p:cNvPr>
          <p:cNvGraphicFramePr>
            <a:graphicFrameLocks noChangeAspect="1"/>
          </p:cNvGraphicFramePr>
          <p:nvPr>
            <p:extLst>
              <p:ext uri="{D42A27DB-BD31-4B8C-83A1-F6EECF244321}">
                <p14:modId xmlns:p14="http://schemas.microsoft.com/office/powerpoint/2010/main" val="511136087"/>
              </p:ext>
            </p:extLst>
          </p:nvPr>
        </p:nvGraphicFramePr>
        <p:xfrm>
          <a:off x="5522596" y="2613025"/>
          <a:ext cx="1338263" cy="381000"/>
        </p:xfrm>
        <a:graphic>
          <a:graphicData uri="http://schemas.openxmlformats.org/presentationml/2006/ole">
            <mc:AlternateContent xmlns:mc="http://schemas.openxmlformats.org/markup-compatibility/2006">
              <mc:Choice xmlns:v="urn:schemas-microsoft-com:vml" Requires="v">
                <p:oleObj name="Equation" r:id="rId16" imgW="621760" imgH="177646" progId="Equation.DSMT4">
                  <p:embed/>
                </p:oleObj>
              </mc:Choice>
              <mc:Fallback>
                <p:oleObj name="Equation" r:id="rId16" imgW="621760" imgH="177646" progId="Equation.DSMT4">
                  <p:embed/>
                  <p:pic>
                    <p:nvPicPr>
                      <p:cNvPr id="15" name="Object 15">
                        <a:extLst>
                          <a:ext uri="{FF2B5EF4-FFF2-40B4-BE49-F238E27FC236}">
                            <a16:creationId xmlns:a16="http://schemas.microsoft.com/office/drawing/2014/main" id="{F613BC48-C9DF-4301-BA0C-7C5FA5CA038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22596" y="2613025"/>
                        <a:ext cx="13382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Box 17">
            <a:extLst>
              <a:ext uri="{FF2B5EF4-FFF2-40B4-BE49-F238E27FC236}">
                <a16:creationId xmlns:a16="http://schemas.microsoft.com/office/drawing/2014/main" id="{FA3FB8D6-BC46-4B97-8F05-8191F5256AB8}"/>
              </a:ext>
            </a:extLst>
          </p:cNvPr>
          <p:cNvSpPr txBox="1"/>
          <p:nvPr/>
        </p:nvSpPr>
        <p:spPr>
          <a:xfrm>
            <a:off x="3966845" y="3103563"/>
            <a:ext cx="3519488" cy="646112"/>
          </a:xfrm>
          <a:prstGeom prst="rect">
            <a:avLst/>
          </a:prstGeom>
          <a:noFill/>
        </p:spPr>
        <p:txBody>
          <a:bodyPr>
            <a:spAutoFit/>
          </a:bodyPr>
          <a:lstStyle/>
          <a:p>
            <a:pPr eaLnBrk="1" hangingPunct="1">
              <a:defRPr/>
            </a:pPr>
            <a:r>
              <a:rPr lang="en-CA" dirty="0">
                <a:solidFill>
                  <a:srgbClr val="FF0000"/>
                </a:solidFill>
                <a:latin typeface="+mj-lt"/>
              </a:rPr>
              <a:t>Use df of “40”  if you are </a:t>
            </a:r>
            <a:br>
              <a:rPr lang="en-CA" dirty="0">
                <a:solidFill>
                  <a:srgbClr val="FF0000"/>
                </a:solidFill>
                <a:latin typeface="+mj-lt"/>
              </a:rPr>
            </a:br>
            <a:r>
              <a:rPr lang="en-CA" dirty="0">
                <a:solidFill>
                  <a:srgbClr val="FF0000"/>
                </a:solidFill>
                <a:latin typeface="+mj-lt"/>
              </a:rPr>
              <a:t>using the chart</a:t>
            </a:r>
          </a:p>
        </p:txBody>
      </p:sp>
      <p:sp>
        <p:nvSpPr>
          <p:cNvPr id="20" name="TextBox 19">
            <a:extLst>
              <a:ext uri="{FF2B5EF4-FFF2-40B4-BE49-F238E27FC236}">
                <a16:creationId xmlns:a16="http://schemas.microsoft.com/office/drawing/2014/main" id="{9969526D-5BD8-46A0-9357-525134D03763}"/>
              </a:ext>
            </a:extLst>
          </p:cNvPr>
          <p:cNvSpPr txBox="1"/>
          <p:nvPr/>
        </p:nvSpPr>
        <p:spPr>
          <a:xfrm>
            <a:off x="961709" y="1644650"/>
            <a:ext cx="1785937" cy="369888"/>
          </a:xfrm>
          <a:prstGeom prst="rect">
            <a:avLst/>
          </a:prstGeom>
          <a:noFill/>
        </p:spPr>
        <p:txBody>
          <a:bodyPr wrap="none">
            <a:spAutoFit/>
          </a:bodyPr>
          <a:lstStyle/>
          <a:p>
            <a:pPr eaLnBrk="1" hangingPunct="1">
              <a:defRPr/>
            </a:pPr>
            <a:r>
              <a:rPr lang="en-CA" dirty="0">
                <a:solidFill>
                  <a:srgbClr val="FF0000"/>
                </a:solidFill>
                <a:latin typeface="+mj-lt"/>
              </a:rPr>
              <a:t>Left Area = 5%</a:t>
            </a:r>
          </a:p>
        </p:txBody>
      </p:sp>
      <p:sp>
        <p:nvSpPr>
          <p:cNvPr id="21" name="TextBox 20">
            <a:extLst>
              <a:ext uri="{FF2B5EF4-FFF2-40B4-BE49-F238E27FC236}">
                <a16:creationId xmlns:a16="http://schemas.microsoft.com/office/drawing/2014/main" id="{D75C4BC3-6878-476B-AD51-59B4F5D7AC29}"/>
              </a:ext>
            </a:extLst>
          </p:cNvPr>
          <p:cNvSpPr txBox="1"/>
          <p:nvPr/>
        </p:nvSpPr>
        <p:spPr>
          <a:xfrm>
            <a:off x="929958" y="3116264"/>
            <a:ext cx="2043112" cy="369887"/>
          </a:xfrm>
          <a:prstGeom prst="rect">
            <a:avLst/>
          </a:prstGeom>
          <a:noFill/>
        </p:spPr>
        <p:txBody>
          <a:bodyPr wrap="none">
            <a:spAutoFit/>
          </a:bodyPr>
          <a:lstStyle/>
          <a:p>
            <a:pPr eaLnBrk="1" hangingPunct="1">
              <a:defRPr/>
            </a:pPr>
            <a:r>
              <a:rPr lang="en-CA" dirty="0">
                <a:solidFill>
                  <a:srgbClr val="FF0000"/>
                </a:solidFill>
                <a:latin typeface="+mj-lt"/>
              </a:rPr>
              <a:t>Left Area = 2.5%</a:t>
            </a:r>
          </a:p>
        </p:txBody>
      </p:sp>
      <p:graphicFrame>
        <p:nvGraphicFramePr>
          <p:cNvPr id="22" name="Object 9">
            <a:extLst>
              <a:ext uri="{FF2B5EF4-FFF2-40B4-BE49-F238E27FC236}">
                <a16:creationId xmlns:a16="http://schemas.microsoft.com/office/drawing/2014/main" id="{A409BB73-991F-436E-93EC-354BBFC94EFA}"/>
              </a:ext>
            </a:extLst>
          </p:cNvPr>
          <p:cNvGraphicFramePr>
            <a:graphicFrameLocks noChangeAspect="1"/>
          </p:cNvGraphicFramePr>
          <p:nvPr>
            <p:extLst>
              <p:ext uri="{D42A27DB-BD31-4B8C-83A1-F6EECF244321}">
                <p14:modId xmlns:p14="http://schemas.microsoft.com/office/powerpoint/2010/main" val="965335270"/>
              </p:ext>
            </p:extLst>
          </p:nvPr>
        </p:nvGraphicFramePr>
        <p:xfrm>
          <a:off x="3485833" y="4305301"/>
          <a:ext cx="679450" cy="434975"/>
        </p:xfrm>
        <a:graphic>
          <a:graphicData uri="http://schemas.openxmlformats.org/presentationml/2006/ole">
            <mc:AlternateContent xmlns:mc="http://schemas.openxmlformats.org/markup-compatibility/2006">
              <mc:Choice xmlns:v="urn:schemas-microsoft-com:vml" Requires="v">
                <p:oleObj name="Equation" r:id="rId18" imgW="317225" imgH="203024" progId="Equation.DSMT4">
                  <p:embed/>
                </p:oleObj>
              </mc:Choice>
              <mc:Fallback>
                <p:oleObj name="Equation" r:id="rId18" imgW="317225" imgH="203024" progId="Equation.DSMT4">
                  <p:embed/>
                  <p:pic>
                    <p:nvPicPr>
                      <p:cNvPr id="22" name="Object 9">
                        <a:extLst>
                          <a:ext uri="{FF2B5EF4-FFF2-40B4-BE49-F238E27FC236}">
                            <a16:creationId xmlns:a16="http://schemas.microsoft.com/office/drawing/2014/main" id="{A409BB73-991F-436E-93EC-354BBFC94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5833" y="4305301"/>
                        <a:ext cx="67945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2">
            <a:extLst>
              <a:ext uri="{FF2B5EF4-FFF2-40B4-BE49-F238E27FC236}">
                <a16:creationId xmlns:a16="http://schemas.microsoft.com/office/drawing/2014/main" id="{4244C32B-6746-4A74-AFCB-F0CD7F137ACA}"/>
              </a:ext>
            </a:extLst>
          </p:cNvPr>
          <p:cNvGraphicFramePr>
            <a:graphicFrameLocks noChangeAspect="1"/>
          </p:cNvGraphicFramePr>
          <p:nvPr>
            <p:extLst>
              <p:ext uri="{D42A27DB-BD31-4B8C-83A1-F6EECF244321}">
                <p14:modId xmlns:p14="http://schemas.microsoft.com/office/powerpoint/2010/main" val="872690559"/>
              </p:ext>
            </p:extLst>
          </p:nvPr>
        </p:nvGraphicFramePr>
        <p:xfrm>
          <a:off x="4866958" y="4337050"/>
          <a:ext cx="601662" cy="381000"/>
        </p:xfrm>
        <a:graphic>
          <a:graphicData uri="http://schemas.openxmlformats.org/presentationml/2006/ole">
            <mc:AlternateContent xmlns:mc="http://schemas.openxmlformats.org/markup-compatibility/2006">
              <mc:Choice xmlns:v="urn:schemas-microsoft-com:vml" Requires="v">
                <p:oleObj name="Equation" r:id="rId19" imgW="279158" imgH="177646" progId="Equation.DSMT4">
                  <p:embed/>
                </p:oleObj>
              </mc:Choice>
              <mc:Fallback>
                <p:oleObj name="Equation" r:id="rId19" imgW="279158" imgH="177646" progId="Equation.DSMT4">
                  <p:embed/>
                  <p:pic>
                    <p:nvPicPr>
                      <p:cNvPr id="23" name="Object 12">
                        <a:extLst>
                          <a:ext uri="{FF2B5EF4-FFF2-40B4-BE49-F238E27FC236}">
                            <a16:creationId xmlns:a16="http://schemas.microsoft.com/office/drawing/2014/main" id="{4244C32B-6746-4A74-AFCB-F0CD7F137A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6958" y="4337050"/>
                        <a:ext cx="6016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6">
            <a:extLst>
              <a:ext uri="{FF2B5EF4-FFF2-40B4-BE49-F238E27FC236}">
                <a16:creationId xmlns:a16="http://schemas.microsoft.com/office/drawing/2014/main" id="{AAE7F27C-3FA5-441B-8E62-085C37CA8080}"/>
              </a:ext>
            </a:extLst>
          </p:cNvPr>
          <p:cNvGraphicFramePr>
            <a:graphicFrameLocks noChangeAspect="1"/>
          </p:cNvGraphicFramePr>
          <p:nvPr>
            <p:extLst>
              <p:ext uri="{D42A27DB-BD31-4B8C-83A1-F6EECF244321}">
                <p14:modId xmlns:p14="http://schemas.microsoft.com/office/powerpoint/2010/main" val="2083769669"/>
              </p:ext>
            </p:extLst>
          </p:nvPr>
        </p:nvGraphicFramePr>
        <p:xfrm>
          <a:off x="4197034" y="4281488"/>
          <a:ext cx="409575" cy="381000"/>
        </p:xfrm>
        <a:graphic>
          <a:graphicData uri="http://schemas.openxmlformats.org/presentationml/2006/ole">
            <mc:AlternateContent xmlns:mc="http://schemas.openxmlformats.org/markup-compatibility/2006">
              <mc:Choice xmlns:v="urn:schemas-microsoft-com:vml" Requires="v">
                <p:oleObj name="Equation" r:id="rId20" imgW="190335" imgH="177646" progId="Equation.DSMT4">
                  <p:embed/>
                </p:oleObj>
              </mc:Choice>
              <mc:Fallback>
                <p:oleObj name="Equation" r:id="rId20" imgW="190335" imgH="177646" progId="Equation.DSMT4">
                  <p:embed/>
                  <p:pic>
                    <p:nvPicPr>
                      <p:cNvPr id="24" name="Object 16">
                        <a:extLst>
                          <a:ext uri="{FF2B5EF4-FFF2-40B4-BE49-F238E27FC236}">
                            <a16:creationId xmlns:a16="http://schemas.microsoft.com/office/drawing/2014/main" id="{AAE7F27C-3FA5-441B-8E62-085C37CA808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97034" y="4281488"/>
                        <a:ext cx="40957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17">
            <a:extLst>
              <a:ext uri="{FF2B5EF4-FFF2-40B4-BE49-F238E27FC236}">
                <a16:creationId xmlns:a16="http://schemas.microsoft.com/office/drawing/2014/main" id="{AEE04D70-099F-4EE1-9A82-ADB77382BD0D}"/>
              </a:ext>
            </a:extLst>
          </p:cNvPr>
          <p:cNvGraphicFramePr>
            <a:graphicFrameLocks noChangeAspect="1"/>
          </p:cNvGraphicFramePr>
          <p:nvPr>
            <p:extLst>
              <p:ext uri="{D42A27DB-BD31-4B8C-83A1-F6EECF244321}">
                <p14:modId xmlns:p14="http://schemas.microsoft.com/office/powerpoint/2010/main" val="2154693948"/>
              </p:ext>
            </p:extLst>
          </p:nvPr>
        </p:nvGraphicFramePr>
        <p:xfrm>
          <a:off x="5522595" y="4295775"/>
          <a:ext cx="1009650" cy="381000"/>
        </p:xfrm>
        <a:graphic>
          <a:graphicData uri="http://schemas.openxmlformats.org/presentationml/2006/ole">
            <mc:AlternateContent xmlns:mc="http://schemas.openxmlformats.org/markup-compatibility/2006">
              <mc:Choice xmlns:v="urn:schemas-microsoft-com:vml" Requires="v">
                <p:oleObj name="Equation" r:id="rId22" imgW="469696" imgH="177723" progId="Equation.DSMT4">
                  <p:embed/>
                </p:oleObj>
              </mc:Choice>
              <mc:Fallback>
                <p:oleObj name="Equation" r:id="rId22" imgW="469696" imgH="177723" progId="Equation.DSMT4">
                  <p:embed/>
                  <p:pic>
                    <p:nvPicPr>
                      <p:cNvPr id="25" name="Object 17">
                        <a:extLst>
                          <a:ext uri="{FF2B5EF4-FFF2-40B4-BE49-F238E27FC236}">
                            <a16:creationId xmlns:a16="http://schemas.microsoft.com/office/drawing/2014/main" id="{AEE04D70-099F-4EE1-9A82-ADB77382BD0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22595" y="4295775"/>
                        <a:ext cx="10096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Box 25">
            <a:extLst>
              <a:ext uri="{FF2B5EF4-FFF2-40B4-BE49-F238E27FC236}">
                <a16:creationId xmlns:a16="http://schemas.microsoft.com/office/drawing/2014/main" id="{43F787A2-DC9B-435D-AB52-E238E775A966}"/>
              </a:ext>
            </a:extLst>
          </p:cNvPr>
          <p:cNvSpPr txBox="1"/>
          <p:nvPr/>
        </p:nvSpPr>
        <p:spPr>
          <a:xfrm>
            <a:off x="3706496" y="4899026"/>
            <a:ext cx="3408363" cy="646113"/>
          </a:xfrm>
          <a:prstGeom prst="rect">
            <a:avLst/>
          </a:prstGeom>
          <a:noFill/>
        </p:spPr>
        <p:txBody>
          <a:bodyPr>
            <a:spAutoFit/>
          </a:bodyPr>
          <a:lstStyle/>
          <a:p>
            <a:pPr eaLnBrk="1" hangingPunct="1">
              <a:defRPr/>
            </a:pPr>
            <a:r>
              <a:rPr lang="en-CA" dirty="0">
                <a:solidFill>
                  <a:srgbClr val="FF0000"/>
                </a:solidFill>
                <a:latin typeface="+mj-lt"/>
              </a:rPr>
              <a:t>Use df of “80” if you are using</a:t>
            </a:r>
            <a:br>
              <a:rPr lang="en-CA" dirty="0">
                <a:solidFill>
                  <a:srgbClr val="FF0000"/>
                </a:solidFill>
                <a:latin typeface="+mj-lt"/>
              </a:rPr>
            </a:br>
            <a:r>
              <a:rPr lang="en-CA" dirty="0">
                <a:solidFill>
                  <a:srgbClr val="FF0000"/>
                </a:solidFill>
                <a:latin typeface="+mj-lt"/>
              </a:rPr>
              <a:t>the chart</a:t>
            </a:r>
          </a:p>
        </p:txBody>
      </p:sp>
      <p:sp>
        <p:nvSpPr>
          <p:cNvPr id="27" name="TextBox 26">
            <a:extLst>
              <a:ext uri="{FF2B5EF4-FFF2-40B4-BE49-F238E27FC236}">
                <a16:creationId xmlns:a16="http://schemas.microsoft.com/office/drawing/2014/main" id="{CCC0D828-93B9-4EF5-B4C5-F1B26CCD2B09}"/>
              </a:ext>
            </a:extLst>
          </p:cNvPr>
          <p:cNvSpPr txBox="1"/>
          <p:nvPr/>
        </p:nvSpPr>
        <p:spPr>
          <a:xfrm>
            <a:off x="1033146" y="4703764"/>
            <a:ext cx="1978025" cy="369887"/>
          </a:xfrm>
          <a:prstGeom prst="rect">
            <a:avLst/>
          </a:prstGeom>
          <a:noFill/>
        </p:spPr>
        <p:txBody>
          <a:bodyPr wrap="none">
            <a:spAutoFit/>
          </a:bodyPr>
          <a:lstStyle/>
          <a:p>
            <a:pPr eaLnBrk="1" hangingPunct="1">
              <a:defRPr/>
            </a:pPr>
            <a:r>
              <a:rPr lang="en-CA" dirty="0">
                <a:solidFill>
                  <a:srgbClr val="FF0000"/>
                </a:solidFill>
                <a:latin typeface="+mj-lt"/>
              </a:rPr>
              <a:t>Left Area = 0.5%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par>
                                <p:cTn id="36" presetID="3"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par>
                                <p:cTn id="59" presetID="3" presetClass="entr" presetSubtype="1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linds(horizontal)">
                                      <p:cBhvr>
                                        <p:cTn id="66" dur="500"/>
                                        <p:tgtEl>
                                          <p:spTgt spid="2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linds(horizontal)">
                                      <p:cBhvr>
                                        <p:cTn id="71" dur="500"/>
                                        <p:tgtEl>
                                          <p:spTgt spid="2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linds(horizontal)">
                                      <p:cBhvr>
                                        <p:cTn id="76" dur="500"/>
                                        <p:tgtEl>
                                          <p:spTgt spid="2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linds(horizontal)">
                                      <p:cBhvr>
                                        <p:cTn id="8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2139-E667-A44B-5E93-50C00509A8A6}"/>
              </a:ext>
            </a:extLst>
          </p:cNvPr>
          <p:cNvSpPr>
            <a:spLocks noGrp="1"/>
          </p:cNvSpPr>
          <p:nvPr>
            <p:ph type="title"/>
          </p:nvPr>
        </p:nvSpPr>
        <p:spPr/>
        <p:txBody>
          <a:bodyPr/>
          <a:lstStyle/>
          <a:p>
            <a:r>
              <a:rPr lang="en-US" dirty="0"/>
              <a:t>1`</a:t>
            </a:r>
          </a:p>
        </p:txBody>
      </p:sp>
      <p:sp>
        <p:nvSpPr>
          <p:cNvPr id="3" name="Content Placeholder 2">
            <a:extLst>
              <a:ext uri="{FF2B5EF4-FFF2-40B4-BE49-F238E27FC236}">
                <a16:creationId xmlns:a16="http://schemas.microsoft.com/office/drawing/2014/main" id="{030623FF-1204-FD8D-FCED-89302078D278}"/>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CD626615-3043-136A-13F6-D2C50DD2647C}"/>
              </a:ext>
            </a:extLst>
          </p:cNvPr>
          <p:cNvPicPr>
            <a:picLocks noChangeAspect="1"/>
          </p:cNvPicPr>
          <p:nvPr/>
        </p:nvPicPr>
        <p:blipFill>
          <a:blip r:embed="rId4"/>
          <a:stretch>
            <a:fillRect/>
          </a:stretch>
        </p:blipFill>
        <p:spPr>
          <a:xfrm>
            <a:off x="354103" y="165441"/>
            <a:ext cx="11252034" cy="5207748"/>
          </a:xfrm>
          <a:prstGeom prst="rect">
            <a:avLst/>
          </a:prstGeom>
        </p:spPr>
      </p:pic>
      <p:pic>
        <p:nvPicPr>
          <p:cNvPr id="5" name="Picture 4">
            <a:extLst>
              <a:ext uri="{FF2B5EF4-FFF2-40B4-BE49-F238E27FC236}">
                <a16:creationId xmlns:a16="http://schemas.microsoft.com/office/drawing/2014/main" id="{1E33C0CA-F290-8A61-0F7D-2D4F1A6B8C37}"/>
              </a:ext>
            </a:extLst>
          </p:cNvPr>
          <p:cNvPicPr>
            <a:picLocks noChangeAspect="1"/>
          </p:cNvPicPr>
          <p:nvPr/>
        </p:nvPicPr>
        <p:blipFill>
          <a:blip r:embed="rId5"/>
          <a:stretch>
            <a:fillRect/>
          </a:stretch>
        </p:blipFill>
        <p:spPr>
          <a:xfrm>
            <a:off x="8638902" y="1240876"/>
            <a:ext cx="2754431" cy="1932474"/>
          </a:xfrm>
          <a:prstGeom prst="rect">
            <a:avLst/>
          </a:prstGeom>
        </p:spPr>
      </p:pic>
      <p:pic>
        <p:nvPicPr>
          <p:cNvPr id="6" name="Picture 5">
            <a:extLst>
              <a:ext uri="{FF2B5EF4-FFF2-40B4-BE49-F238E27FC236}">
                <a16:creationId xmlns:a16="http://schemas.microsoft.com/office/drawing/2014/main" id="{2BAB43E3-FD2A-06B5-485C-3AFB0BDECD4B}"/>
              </a:ext>
            </a:extLst>
          </p:cNvPr>
          <p:cNvPicPr>
            <a:picLocks noChangeAspect="1"/>
          </p:cNvPicPr>
          <p:nvPr/>
        </p:nvPicPr>
        <p:blipFill>
          <a:blip r:embed="rId6"/>
          <a:stretch>
            <a:fillRect/>
          </a:stretch>
        </p:blipFill>
        <p:spPr>
          <a:xfrm>
            <a:off x="8638902" y="3273124"/>
            <a:ext cx="2754431" cy="1522636"/>
          </a:xfrm>
          <a:prstGeom prst="rect">
            <a:avLst/>
          </a:prstGeom>
        </p:spPr>
      </p:pic>
      <p:pic>
        <p:nvPicPr>
          <p:cNvPr id="7" name="Picture 6">
            <a:extLst>
              <a:ext uri="{FF2B5EF4-FFF2-40B4-BE49-F238E27FC236}">
                <a16:creationId xmlns:a16="http://schemas.microsoft.com/office/drawing/2014/main" id="{F2D3F3AE-4812-E911-9B74-15CC3C33EDE8}"/>
              </a:ext>
            </a:extLst>
          </p:cNvPr>
          <p:cNvPicPr>
            <a:picLocks noChangeAspect="1"/>
          </p:cNvPicPr>
          <p:nvPr/>
        </p:nvPicPr>
        <p:blipFill>
          <a:blip r:embed="rId7"/>
          <a:stretch>
            <a:fillRect/>
          </a:stretch>
        </p:blipFill>
        <p:spPr>
          <a:xfrm>
            <a:off x="8638902" y="4872373"/>
            <a:ext cx="2754431" cy="1281518"/>
          </a:xfrm>
          <a:prstGeom prst="rect">
            <a:avLst/>
          </a:prstGeom>
        </p:spPr>
      </p:pic>
      <p:sp>
        <p:nvSpPr>
          <p:cNvPr id="8" name="TextBox 7">
            <a:extLst>
              <a:ext uri="{FF2B5EF4-FFF2-40B4-BE49-F238E27FC236}">
                <a16:creationId xmlns:a16="http://schemas.microsoft.com/office/drawing/2014/main" id="{41682980-BF60-D79F-98B6-7D46BBDB147B}"/>
              </a:ext>
            </a:extLst>
          </p:cNvPr>
          <p:cNvSpPr txBox="1"/>
          <p:nvPr/>
        </p:nvSpPr>
        <p:spPr>
          <a:xfrm>
            <a:off x="3269585" y="4623340"/>
            <a:ext cx="2755883" cy="415498"/>
          </a:xfrm>
          <a:prstGeom prst="rect">
            <a:avLst/>
          </a:prstGeom>
          <a:noFill/>
        </p:spPr>
        <p:txBody>
          <a:bodyPr wrap="none">
            <a:spAutoFit/>
          </a:bodyPr>
          <a:lstStyle/>
          <a:p>
            <a:pPr eaLnBrk="1" hangingPunct="1">
              <a:defRPr/>
            </a:pPr>
            <a:r>
              <a:rPr lang="en-CA" sz="2100" dirty="0">
                <a:solidFill>
                  <a:srgbClr val="FF0000"/>
                </a:solidFill>
                <a:latin typeface="+mj-lt"/>
              </a:rPr>
              <a:t>Sample std is 83.546</a:t>
            </a:r>
          </a:p>
        </p:txBody>
      </p:sp>
      <p:sp>
        <p:nvSpPr>
          <p:cNvPr id="9" name="TextBox 8">
            <a:extLst>
              <a:ext uri="{FF2B5EF4-FFF2-40B4-BE49-F238E27FC236}">
                <a16:creationId xmlns:a16="http://schemas.microsoft.com/office/drawing/2014/main" id="{C85665EB-E2E9-27FD-D572-69711D23F770}"/>
              </a:ext>
            </a:extLst>
          </p:cNvPr>
          <p:cNvSpPr txBox="1"/>
          <p:nvPr/>
        </p:nvSpPr>
        <p:spPr>
          <a:xfrm>
            <a:off x="3269585" y="5038838"/>
            <a:ext cx="2826415" cy="415498"/>
          </a:xfrm>
          <a:prstGeom prst="rect">
            <a:avLst/>
          </a:prstGeom>
          <a:noFill/>
        </p:spPr>
        <p:txBody>
          <a:bodyPr wrap="none">
            <a:spAutoFit/>
          </a:bodyPr>
          <a:lstStyle/>
          <a:p>
            <a:pPr eaLnBrk="1" hangingPunct="1">
              <a:defRPr/>
            </a:pPr>
            <a:r>
              <a:rPr lang="en-CA" sz="2100" dirty="0">
                <a:solidFill>
                  <a:srgbClr val="FF0000"/>
                </a:solidFill>
                <a:latin typeface="+mj-lt"/>
              </a:rPr>
              <a:t>Std error is equal to: </a:t>
            </a:r>
          </a:p>
        </p:txBody>
      </p:sp>
      <p:graphicFrame>
        <p:nvGraphicFramePr>
          <p:cNvPr id="10" name="Object 9">
            <a:extLst>
              <a:ext uri="{FF2B5EF4-FFF2-40B4-BE49-F238E27FC236}">
                <a16:creationId xmlns:a16="http://schemas.microsoft.com/office/drawing/2014/main" id="{E72126B9-F700-F2DA-222B-9B1BDBFF1385}"/>
              </a:ext>
            </a:extLst>
          </p:cNvPr>
          <p:cNvGraphicFramePr>
            <a:graphicFrameLocks noChangeAspect="1"/>
          </p:cNvGraphicFramePr>
          <p:nvPr>
            <p:extLst>
              <p:ext uri="{D42A27DB-BD31-4B8C-83A1-F6EECF244321}">
                <p14:modId xmlns:p14="http://schemas.microsoft.com/office/powerpoint/2010/main" val="869031982"/>
              </p:ext>
            </p:extLst>
          </p:nvPr>
        </p:nvGraphicFramePr>
        <p:xfrm>
          <a:off x="3236880" y="5402199"/>
          <a:ext cx="1116937" cy="819087"/>
        </p:xfrm>
        <a:graphic>
          <a:graphicData uri="http://schemas.openxmlformats.org/presentationml/2006/ole">
            <mc:AlternateContent xmlns:mc="http://schemas.openxmlformats.org/markup-compatibility/2006">
              <mc:Choice xmlns:v="urn:schemas-microsoft-com:vml" Requires="v">
                <p:oleObj name="Equation" r:id="rId8" imgW="571320" imgH="419040" progId="Equation.DSMT4">
                  <p:embed/>
                </p:oleObj>
              </mc:Choice>
              <mc:Fallback>
                <p:oleObj name="Equation" r:id="rId8" imgW="571320" imgH="419040" progId="Equation.DSMT4">
                  <p:embed/>
                  <p:pic>
                    <p:nvPicPr>
                      <p:cNvPr id="10" name="Object 9">
                        <a:extLst>
                          <a:ext uri="{FF2B5EF4-FFF2-40B4-BE49-F238E27FC236}">
                            <a16:creationId xmlns:a16="http://schemas.microsoft.com/office/drawing/2014/main" id="{E72126B9-F700-F2DA-222B-9B1BDBFF1385}"/>
                          </a:ext>
                        </a:extLst>
                      </p:cNvPr>
                      <p:cNvPicPr/>
                      <p:nvPr/>
                    </p:nvPicPr>
                    <p:blipFill>
                      <a:blip r:embed="rId9"/>
                      <a:stretch>
                        <a:fillRect/>
                      </a:stretch>
                    </p:blipFill>
                    <p:spPr>
                      <a:xfrm>
                        <a:off x="3236880" y="5402199"/>
                        <a:ext cx="1116937" cy="819087"/>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55BDC659-221A-8546-1406-03680D691206}"/>
              </a:ext>
            </a:extLst>
          </p:cNvPr>
          <p:cNvSpPr txBox="1"/>
          <p:nvPr/>
        </p:nvSpPr>
        <p:spPr>
          <a:xfrm>
            <a:off x="2347710" y="2050014"/>
            <a:ext cx="6101350" cy="738664"/>
          </a:xfrm>
          <a:prstGeom prst="rect">
            <a:avLst/>
          </a:prstGeom>
          <a:noFill/>
        </p:spPr>
        <p:txBody>
          <a:bodyPr wrap="none">
            <a:spAutoFit/>
          </a:bodyPr>
          <a:lstStyle/>
          <a:p>
            <a:pPr eaLnBrk="1" hangingPunct="1">
              <a:defRPr/>
            </a:pPr>
            <a:r>
              <a:rPr lang="en-CA" sz="2100" dirty="0">
                <a:solidFill>
                  <a:srgbClr val="FF0000"/>
                </a:solidFill>
                <a:latin typeface="+mj-lt"/>
              </a:rPr>
              <a:t>This is a question that uses a T-distribution</a:t>
            </a:r>
            <a:br>
              <a:rPr lang="en-CA" sz="2100" dirty="0">
                <a:solidFill>
                  <a:srgbClr val="FF0000"/>
                </a:solidFill>
                <a:latin typeface="+mj-lt"/>
              </a:rPr>
            </a:br>
            <a:r>
              <a:rPr lang="en-CA" sz="2100" dirty="0">
                <a:solidFill>
                  <a:srgbClr val="FF0000"/>
                </a:solidFill>
                <a:latin typeface="+mj-lt"/>
              </a:rPr>
              <a:t>b/c the population std deviation is NOT given!</a:t>
            </a:r>
          </a:p>
        </p:txBody>
      </p:sp>
      <p:sp>
        <p:nvSpPr>
          <p:cNvPr id="12" name="TextBox 11">
            <a:extLst>
              <a:ext uri="{FF2B5EF4-FFF2-40B4-BE49-F238E27FC236}">
                <a16:creationId xmlns:a16="http://schemas.microsoft.com/office/drawing/2014/main" id="{A7C26D5B-C5D8-CFC6-2A89-E0485CE1B9D3}"/>
              </a:ext>
            </a:extLst>
          </p:cNvPr>
          <p:cNvSpPr txBox="1"/>
          <p:nvPr/>
        </p:nvSpPr>
        <p:spPr>
          <a:xfrm>
            <a:off x="2347710" y="2745091"/>
            <a:ext cx="2129109" cy="415498"/>
          </a:xfrm>
          <a:prstGeom prst="rect">
            <a:avLst/>
          </a:prstGeom>
          <a:noFill/>
        </p:spPr>
        <p:txBody>
          <a:bodyPr wrap="none">
            <a:spAutoFit/>
          </a:bodyPr>
          <a:lstStyle/>
          <a:p>
            <a:pPr eaLnBrk="1" hangingPunct="1">
              <a:defRPr/>
            </a:pPr>
            <a:r>
              <a:rPr lang="en-CA" sz="2100" dirty="0">
                <a:solidFill>
                  <a:srgbClr val="FF0000"/>
                </a:solidFill>
                <a:latin typeface="+mj-lt"/>
              </a:rPr>
              <a:t>Sample size = 5</a:t>
            </a:r>
          </a:p>
        </p:txBody>
      </p:sp>
      <p:sp>
        <p:nvSpPr>
          <p:cNvPr id="13" name="TextBox 12">
            <a:extLst>
              <a:ext uri="{FF2B5EF4-FFF2-40B4-BE49-F238E27FC236}">
                <a16:creationId xmlns:a16="http://schemas.microsoft.com/office/drawing/2014/main" id="{A6F1EE16-762D-9F4C-FB8D-9FD81A47D659}"/>
              </a:ext>
            </a:extLst>
          </p:cNvPr>
          <p:cNvSpPr txBox="1"/>
          <p:nvPr/>
        </p:nvSpPr>
        <p:spPr>
          <a:xfrm>
            <a:off x="2347709" y="3148016"/>
            <a:ext cx="1904689" cy="415498"/>
          </a:xfrm>
          <a:prstGeom prst="rect">
            <a:avLst/>
          </a:prstGeom>
          <a:noFill/>
        </p:spPr>
        <p:txBody>
          <a:bodyPr wrap="none">
            <a:spAutoFit/>
          </a:bodyPr>
          <a:lstStyle/>
          <a:p>
            <a:pPr eaLnBrk="1" hangingPunct="1">
              <a:defRPr/>
            </a:pPr>
            <a:r>
              <a:rPr lang="en-CA" sz="2100" dirty="0">
                <a:solidFill>
                  <a:srgbClr val="FF0000"/>
                </a:solidFill>
                <a:latin typeface="+mj-lt"/>
              </a:rPr>
              <a:t>Deg </a:t>
            </a:r>
            <a:r>
              <a:rPr lang="en-CA" sz="2100" dirty="0" err="1">
                <a:solidFill>
                  <a:srgbClr val="FF0000"/>
                </a:solidFill>
                <a:latin typeface="+mj-lt"/>
              </a:rPr>
              <a:t>Frdm</a:t>
            </a:r>
            <a:r>
              <a:rPr lang="en-CA" sz="2100" dirty="0">
                <a:solidFill>
                  <a:srgbClr val="FF0000"/>
                </a:solidFill>
                <a:latin typeface="+mj-lt"/>
              </a:rPr>
              <a:t> = 4</a:t>
            </a:r>
          </a:p>
        </p:txBody>
      </p:sp>
      <p:sp>
        <p:nvSpPr>
          <p:cNvPr id="14" name="TextBox 13">
            <a:extLst>
              <a:ext uri="{FF2B5EF4-FFF2-40B4-BE49-F238E27FC236}">
                <a16:creationId xmlns:a16="http://schemas.microsoft.com/office/drawing/2014/main" id="{AD6F6ED8-40DB-E15A-547A-10DD67132875}"/>
              </a:ext>
            </a:extLst>
          </p:cNvPr>
          <p:cNvSpPr txBox="1"/>
          <p:nvPr/>
        </p:nvSpPr>
        <p:spPr>
          <a:xfrm>
            <a:off x="4631660" y="2776105"/>
            <a:ext cx="2327881" cy="415498"/>
          </a:xfrm>
          <a:prstGeom prst="rect">
            <a:avLst/>
          </a:prstGeom>
          <a:noFill/>
        </p:spPr>
        <p:txBody>
          <a:bodyPr wrap="none">
            <a:spAutoFit/>
          </a:bodyPr>
          <a:lstStyle/>
          <a:p>
            <a:pPr eaLnBrk="1" hangingPunct="1">
              <a:defRPr/>
            </a:pPr>
            <a:r>
              <a:rPr lang="en-CA" sz="2100" dirty="0" err="1">
                <a:solidFill>
                  <a:srgbClr val="FF0000"/>
                </a:solidFill>
                <a:latin typeface="+mj-lt"/>
              </a:rPr>
              <a:t>Confid</a:t>
            </a:r>
            <a:r>
              <a:rPr lang="en-CA" sz="2100" dirty="0">
                <a:solidFill>
                  <a:srgbClr val="FF0000"/>
                </a:solidFill>
                <a:latin typeface="+mj-lt"/>
              </a:rPr>
              <a:t> </a:t>
            </a:r>
            <a:r>
              <a:rPr lang="en-CA" sz="2100" dirty="0" err="1">
                <a:solidFill>
                  <a:srgbClr val="FF0000"/>
                </a:solidFill>
                <a:latin typeface="+mj-lt"/>
              </a:rPr>
              <a:t>Lvl</a:t>
            </a:r>
            <a:r>
              <a:rPr lang="en-CA" sz="2100" dirty="0">
                <a:solidFill>
                  <a:srgbClr val="FF0000"/>
                </a:solidFill>
                <a:latin typeface="+mj-lt"/>
              </a:rPr>
              <a:t> = 95%</a:t>
            </a:r>
          </a:p>
        </p:txBody>
      </p:sp>
      <p:sp>
        <p:nvSpPr>
          <p:cNvPr id="15" name="TextBox 14">
            <a:extLst>
              <a:ext uri="{FF2B5EF4-FFF2-40B4-BE49-F238E27FC236}">
                <a16:creationId xmlns:a16="http://schemas.microsoft.com/office/drawing/2014/main" id="{7ADC4B88-5BF5-E5A1-9FA4-717398857DEE}"/>
              </a:ext>
            </a:extLst>
          </p:cNvPr>
          <p:cNvSpPr txBox="1"/>
          <p:nvPr/>
        </p:nvSpPr>
        <p:spPr>
          <a:xfrm>
            <a:off x="3236880" y="3855666"/>
            <a:ext cx="5161991" cy="738664"/>
          </a:xfrm>
          <a:prstGeom prst="rect">
            <a:avLst/>
          </a:prstGeom>
          <a:noFill/>
        </p:spPr>
        <p:txBody>
          <a:bodyPr wrap="none">
            <a:spAutoFit/>
          </a:bodyPr>
          <a:lstStyle/>
          <a:p>
            <a:pPr eaLnBrk="1" hangingPunct="1">
              <a:defRPr/>
            </a:pPr>
            <a:r>
              <a:rPr lang="en-CA" sz="2100" dirty="0">
                <a:solidFill>
                  <a:srgbClr val="FF0000"/>
                </a:solidFill>
                <a:latin typeface="+mj-lt"/>
              </a:rPr>
              <a:t>If you are going to use Data, make sure </a:t>
            </a:r>
            <a:br>
              <a:rPr lang="en-CA" sz="2100" dirty="0">
                <a:solidFill>
                  <a:srgbClr val="FF0000"/>
                </a:solidFill>
                <a:latin typeface="+mj-lt"/>
              </a:rPr>
            </a:br>
            <a:r>
              <a:rPr lang="en-CA" sz="2100" dirty="0">
                <a:solidFill>
                  <a:srgbClr val="FF0000"/>
                </a:solidFill>
                <a:latin typeface="+mj-lt"/>
              </a:rPr>
              <a:t>that the data is stored in one of the lists</a:t>
            </a:r>
          </a:p>
        </p:txBody>
      </p:sp>
      <p:graphicFrame>
        <p:nvGraphicFramePr>
          <p:cNvPr id="16" name="Object 15">
            <a:extLst>
              <a:ext uri="{FF2B5EF4-FFF2-40B4-BE49-F238E27FC236}">
                <a16:creationId xmlns:a16="http://schemas.microsoft.com/office/drawing/2014/main" id="{443F8129-666D-1FFB-96A6-AE3502CEA2EF}"/>
              </a:ext>
            </a:extLst>
          </p:cNvPr>
          <p:cNvGraphicFramePr>
            <a:graphicFrameLocks noChangeAspect="1"/>
          </p:cNvGraphicFramePr>
          <p:nvPr>
            <p:extLst>
              <p:ext uri="{D42A27DB-BD31-4B8C-83A1-F6EECF244321}">
                <p14:modId xmlns:p14="http://schemas.microsoft.com/office/powerpoint/2010/main" val="638363712"/>
              </p:ext>
            </p:extLst>
          </p:nvPr>
        </p:nvGraphicFramePr>
        <p:xfrm>
          <a:off x="4353817" y="5412403"/>
          <a:ext cx="1165225" cy="819150"/>
        </p:xfrm>
        <a:graphic>
          <a:graphicData uri="http://schemas.openxmlformats.org/presentationml/2006/ole">
            <mc:AlternateContent xmlns:mc="http://schemas.openxmlformats.org/markup-compatibility/2006">
              <mc:Choice xmlns:v="urn:schemas-microsoft-com:vml" Requires="v">
                <p:oleObj name="Equation" r:id="rId10" imgW="596880" imgH="419040" progId="Equation.DSMT4">
                  <p:embed/>
                </p:oleObj>
              </mc:Choice>
              <mc:Fallback>
                <p:oleObj name="Equation" r:id="rId10" imgW="596880" imgH="419040" progId="Equation.DSMT4">
                  <p:embed/>
                  <p:pic>
                    <p:nvPicPr>
                      <p:cNvPr id="16" name="Object 15">
                        <a:extLst>
                          <a:ext uri="{FF2B5EF4-FFF2-40B4-BE49-F238E27FC236}">
                            <a16:creationId xmlns:a16="http://schemas.microsoft.com/office/drawing/2014/main" id="{443F8129-666D-1FFB-96A6-AE3502CEA2EF}"/>
                          </a:ext>
                        </a:extLst>
                      </p:cNvPr>
                      <p:cNvPicPr/>
                      <p:nvPr/>
                    </p:nvPicPr>
                    <p:blipFill>
                      <a:blip r:embed="rId11"/>
                      <a:stretch>
                        <a:fillRect/>
                      </a:stretch>
                    </p:blipFill>
                    <p:spPr>
                      <a:xfrm>
                        <a:off x="4353817" y="5412403"/>
                        <a:ext cx="1165225" cy="8191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74E6825-AE69-CB96-F7F1-3F4B89D46D78}"/>
              </a:ext>
            </a:extLst>
          </p:cNvPr>
          <p:cNvGraphicFramePr>
            <a:graphicFrameLocks noChangeAspect="1"/>
          </p:cNvGraphicFramePr>
          <p:nvPr>
            <p:extLst>
              <p:ext uri="{D42A27DB-BD31-4B8C-83A1-F6EECF244321}">
                <p14:modId xmlns:p14="http://schemas.microsoft.com/office/powerpoint/2010/main" val="2680405124"/>
              </p:ext>
            </p:extLst>
          </p:nvPr>
        </p:nvGraphicFramePr>
        <p:xfrm>
          <a:off x="5519042" y="5611596"/>
          <a:ext cx="1312371" cy="400291"/>
        </p:xfrm>
        <a:graphic>
          <a:graphicData uri="http://schemas.openxmlformats.org/presentationml/2006/ole">
            <mc:AlternateContent xmlns:mc="http://schemas.openxmlformats.org/markup-compatibility/2006">
              <mc:Choice xmlns:v="urn:schemas-microsoft-com:vml" Requires="v">
                <p:oleObj name="Equation" r:id="rId12" imgW="583920" imgH="177480" progId="Equation.DSMT4">
                  <p:embed/>
                </p:oleObj>
              </mc:Choice>
              <mc:Fallback>
                <p:oleObj name="Equation" r:id="rId12" imgW="583920" imgH="177480" progId="Equation.DSMT4">
                  <p:embed/>
                  <p:pic>
                    <p:nvPicPr>
                      <p:cNvPr id="17" name="Object 16">
                        <a:extLst>
                          <a:ext uri="{FF2B5EF4-FFF2-40B4-BE49-F238E27FC236}">
                            <a16:creationId xmlns:a16="http://schemas.microsoft.com/office/drawing/2014/main" id="{674E6825-AE69-CB96-F7F1-3F4B89D46D78}"/>
                          </a:ext>
                        </a:extLst>
                      </p:cNvPr>
                      <p:cNvPicPr/>
                      <p:nvPr/>
                    </p:nvPicPr>
                    <p:blipFill>
                      <a:blip r:embed="rId13"/>
                      <a:stretch>
                        <a:fillRect/>
                      </a:stretch>
                    </p:blipFill>
                    <p:spPr>
                      <a:xfrm>
                        <a:off x="5519042" y="5611596"/>
                        <a:ext cx="1312371" cy="400291"/>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6090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8275-F117-8FFF-390B-72F7E6C62C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95211F-0186-6AFD-0028-335B8DEA7D58}"/>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950E31A7-D777-C4E2-7E34-E461AB2EA4EF}"/>
              </a:ext>
            </a:extLst>
          </p:cNvPr>
          <p:cNvPicPr>
            <a:picLocks noChangeAspect="1"/>
          </p:cNvPicPr>
          <p:nvPr/>
        </p:nvPicPr>
        <p:blipFill>
          <a:blip r:embed="rId4"/>
          <a:stretch>
            <a:fillRect/>
          </a:stretch>
        </p:blipFill>
        <p:spPr>
          <a:xfrm>
            <a:off x="249464" y="274637"/>
            <a:ext cx="11982512" cy="2207305"/>
          </a:xfrm>
          <a:prstGeom prst="rect">
            <a:avLst/>
          </a:prstGeom>
        </p:spPr>
      </p:pic>
    </p:spTree>
    <p:custDataLst>
      <p:tags r:id="rId1"/>
    </p:custDataLst>
    <p:extLst>
      <p:ext uri="{BB962C8B-B14F-4D97-AF65-F5344CB8AC3E}">
        <p14:creationId xmlns:p14="http://schemas.microsoft.com/office/powerpoint/2010/main" val="1795940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ca6bf3abc8c515d48857a5c5328843bb275e6"/>
  <p:tag name="ISPRING_ULTRA_SCORM_SLIDE_COUNT" val="13"/>
  <p:tag name="ISPRING_ULTRA_SCORM_DURATION" val="3600"/>
  <p:tag name="ISPRING_ULTRA_SCORM_QUIZ_NUMBER" val="0"/>
  <p:tag name="GENSWF_OUTPUT_FILE_NAME" val="apstatc102"/>
  <p:tag name="ISPRING_ULTRA_SCORM_COURSE_ID" val="9549FC67-AC4D-450C-BE0D-A304A214ED64"/>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PLAYERS_CUSTOMIZATION_2" val="UEsDBBQAAgAIAGlJRlAg5RNa8QIAAJkKAAAYAAAAbm9uZS9jb21tb25fbWVzc2FnZXMubG5nrVZRb9owEH6v1P9gRerb1m5ve6CpApgqaohpYkq7F8tNDFhNYhY7dOzX7+JAB9tQgFZCEbZzd9/d9905nZufeYaWotRSFdfO18svDhJFolJZzK6dMR18/uYgbXiR8kwV4toplINu3POzTsaLWcVnAv6fnyHUyYXWsNRuvfqzRjK9dkZd1vV6d4wS5o1GrDumlIQs8Lo4cNwuT146V+vX91j3SEgjErCRF+KAhfiROm79PM5uFOEHx62frXbjKMIhZXHg9zHzYxYSCs6GowBT3HfcJ1WhOV8KZBRaSvGKzFxA3YwsBdKZTO1BomCjqERbsD4Zen7IIhzTyO9Rn4SOG6uyXH2ybnll5qqEcBqlUvPnTKQ2JjBkzxel0BCaG2AQwc/MJbypci6Ly7bQkCOOoDpxPCER5IULI0rE0YJr/arKdCe/7UBtjv2wR6CEPbrlnNY+No4BowSdlaVITLszQOnZyqwZmfhhn0wYtUKoycgrbaDg+SITRli0sk6FJ7Yqz2KqgJlM8GVTNYhuaWot0BDHsXeLWZc8ggZAdOQYC3LnuOTuGIsnHENCOG6zCb0H/9azFQF1bqSzkWbCayVkK8STBOxq5pZSVRp2ajZBQDZ7fXlcmBjfj0Exvhfs6YDGK5TermZyKQBHmYqyNRA0ZQ/3/fCW3Y/972zg+QHu/4dmvkKFMoinS14kAohNeKUFWsFZKlN7VkvMxv9RyV+Im3VDXqx7Oezjx4tj8ey0/x71cWNEvjBtoeuCreGfgqJup70QDkn9tPhxD4de5JOPYUbLvMqagfVuft6QHctRK4h3Vupwtj4UiVXKwVPSCuX08bh1Z+2MMerTAMO0BIezJjFwmclcGpEe4HM8xHVFYxg2zfDZyWSiqiy1wsrkix1AcDFVufj3NpyWKre7GdebwjYD8OY9KJrkoibo6Ihb8U0bB/OzJY3TWYrHXYs5ZmQwgBtpOm2zoD7k/iEfJLxptlzlsPUX0reVth+Rnautb8rfUEsDBBQAAgAIAGlJRlA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GlJRlA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BpSUZQ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GlJRlD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BpSUZQjnP2+moAAADlAAAAGgAAAG5vbmUvaHRtbF9za2luX3NldHRpbmdzLmpzq+ZSAAKlHCUFK4VqMBvMTyotKcnP00vOzytJzSvRy8svyk0Eq1FSdgMDJR2civPLUosIKE1LTE5FMdTUyMLJBadKhIkmTuYuzpbI6goS01P1khKTs9OL8kvzUiDKnF1dDF2MlcCqarlqAVBLAwQUAAIACABpSUZQvH0190oAAABJAAAAFwAAAG5vbmUvbG9jYWxfc2V0dGluZ3MueG1ss7GvyM1RKEstKs7Mz7NVMtQzUFJIzUvOT8nMS7dVCg1x07VQUiguScxLSczJz0u1VcrLV1Kwt+OyyclPTswJTi0pASos1rfjAgBQSwMEFAACAAgAa0lGUHM1X901BQAAKBQAACYAAAB1bml2ZXJzYWwtbm8tdmlkZW8vY29tbW9uX21lc3NhZ2VzLmxuZ61Y627bNhT+X6DvQAgosAFd2g5oMAyJA1piYiGy5Ip00m4YBFaibSKS6OriJPu1p9mD7Ul2SMmO3TaQlBSwDZPS+c7h4Xcu5MnZXZaijShKqfJT693RWwuJPFaJzJen1pyd//KbhcqK5wlPVS5OrVxZ6Gz08sVJyvNlzZcC/r98gdBJJsoShuVIjx7GSCan1mwcjbF9GbEgwrNZNJ4zFviRh8fEs0ZjHt+cvGlff0TaDqYz7H+KvOAiiMbuhTWyVbbm+T3y1FL99Ovx8d2798c/D4KhU+x5h0DIIL1/2wPIZ2HgRYBGvMgnH5k10r/D5II581yfWKP2zzDpWUiurJH+7ZSbhyHxWUQ91yGRSyM/YMYXHmHEsUafVI1WfCNQpdBGiltUrQSwoJKFQGUqE/MgVjCR16JLmRNMsetHIaEsdG3mBr41oqoo7l8bWF5XK1WAuhIlsuSfU5EYncA383xdiBJU8wr4iOBTrSS8qTIu86Nu1de+F2DHkGxKKMUX4Fy2WxQgHcDfymoFzxKhXoOK2zxVPEGLQgBgQBFfr1MZN29Kui60hbOU33daEeJr178AsgcejYjvbGesEckT5BRcL3YgSogpCQGg4KUoniAbGa4bcYTTdBjCxL2YePBl2oSJXK5S+FZD7ZgRYMJM5F1SwFQSAscpvQ5CRzsNVCGO1rwsb1WRHLB0fz+7gF3fDiAQbLYHzjTGFhj4ISH3FYWIq24wsBIbfrdxBUsFAkbMJAMdUlldVhA22ToVlTDWSr0UHhtKfRYLBfGVCr5puA/aTbB10tzDc9+eRGO2S6Eer/N41VMOgvO78bEfDTXQZJ/znTa1aNE4+AjZBZJhMEQiuIQceDlE4hOh4GRCu2R8fOVeYLNLkPe2SWmb9GKuc0x6j3gcg5xm00aquoQZ7RJITWZHyqNhaij5MAcWu9h7JLc2qEAHM1rKjQA7ikQUnYog3dvE0UH1Ye7+EZ1j1yPOd6jH71GuKsSTDc9jAWSLud7Te3iWyMQ807Q3+r/U8m/EqzbVv2qrhO+Qj6+G2nNQWB6JCF5VIltXXaq1w1rzn2KFDvFHTeiz9KfppzbxcegGP2ZnSpnVaVOBnr0/O8uG7lGnEc/0VP/d+tGW0KbUEGhYdHGEHiPtLzXRasduoCtiIvrLuf45yMyaugWFzc0Xqr+0H7QAvkJPxaAT8LGxnEKrk0EV6i97Bas+MP9KF4z+8tdkTF0GVedafC5l1anZxHPv+mrC+emFda9nPSg2zGUemOwD4LLtB0uUygzsT3pgzqdk64GmRBys5FrVaWLCP5U3pkyAb+tMfNsNLwqVmdmUl1v6N2Xq7DlWNIsLG6WzAf3ULoJ7789eAD99lyjBIbQxNvZt3fvYOtrTnkIQPtoVHqPb1gniKONVvIJyvFB1nvQEao5gDjnHANaumQpedHdhLcBXZjSzqJ39fRCI7uggiZId2J++qkT512AQvYwdBm0OfuKu6gaajw2LaBScn0Mnt1h0STA8PjTZDPpItUflrVzPkzNzgf0/5EjKm6KYqQymjrr1gltasmDGsD2ZQvxRE26qLqDpHIKwpZsdzEM40rWRawMQNBBMVqlA5I7reBuCOsXhJWRmc0izRlNe3EBaZ0qlg2wzG6jDqRq2poc7kLpKZT7I8ucVVb1g5s4i7DjmQgg8Cef9m6aHSODAGbc3Q6la9gazJ9iHqvEVnkhkNRQwJGR34aMvNcwFgqe4vpn7759/u+RNod7mZEh7zfgh6W2+rdu7UWnu9E7e7F3x/Q9QSwMEFAACAAgAa0lGUBUeYBujAAAAfwEAADcAAAB1bml2ZXJzYWwtbm8tdmlkZW8vcGxheWJhY2tfYW5kX25hdmlnYXRpb25fc2V0dGluZ3MueG1sdZBBCoMwEEX3nsIbCF2HQNelRagXGHGUQJIJmVHw9k1EbWnTZd77P8OMYhQxfmJd1bWCWegpEEVLnFE173e2DAtevXEghnzCgrznSiY3LFFoIzJ62ZQewXLK//BjeGthPT/iI14w5UJnHOpLqbCZXPKwmGlj3RpQjxHTgC+Yc+iht3jDtSeIw+MM7Bv/1bmbNpsd3mlAHSK5IKr5QFW613H0F1BLAwQUAAIACABrSUZQSzOGii8FAABoHQAAMAAAAHVuaXZlcnNhbC1uby12aWRlby9mbGFzaF9wdWJsaXNoaW5nX3NldHRpbmdzLnhtbOVZ23LbNhB991dg2MljLDuxm8QjyaNI1FgT3SrSSTydjgciVyJqEGABUI7y1K/ph/VLuhAtWvIVSiJPmjx4ZIJ7zi72hiVZPf6UcjIDpZkUNW9/d88jICIZMzGteadh+/lrj2hDRUy5FFDzhPTIcX2nmuVjznQSgDEoqgnSCH2UmZqXGJMdVSqXl5e7TGfK3pU8N8ivdyOZVjIFGoQBVck4neOPmWegvSsGBwL8S6W4gtV3dgipFkw9GeccCIvRcsHspihvc6oTr1KIjWl0MVUyF3FTcqmImo5r3i9Nv7XfermUKahaLAVhfaLruGiXzRGNY2atoDxgn4EkwKYJmru/d+CRSxabpOa93HtheVC+cptnwV5snlqepkQvCHOlIAVDY2pocVloVDABheEAXTcqByRdW1uRNPDJlAvFUjwXNGVRiHeI9VXNa4XnI7/tj/x+0z8/HXULU50RYSfs+k6YoNtp+ef9QegH5ydhr7sxKPQ/hhuANrXMmX448gO/H/qj87edwYYId6OuMX6v0eluiPngvw064aaa+o3eppDhyaDvhjk5G/qjbqf/7jwcDLphZ3iNWuTwSrZWK+uJX8UCkblaTW+T5OlYUMax2dzIcQ0G2xWnagqhbDOsxgnlGjzyZwbT33LKmZnbCsWudgGQNXQGkRnZ6qt5tqK8a7qCEA3Dkixr+/BNWdqvXq9tvVJov97WnVZWy2Y3TKSRT2z9/t5haf6bg4fNv8fQKjWGRgk2MbPsQasrSylmkTQybIYdEm5sc5JzHuRZJpW5bmOri6UR99BUJ1KsRd5ek7HkcekxSMcQ92kKK60/uGCijZL7HplgjnL05SADQQIq8LhhBv0blQQ6H2vDzOKYaV9JNxSjnCAfnodAesEtf0cJVXotKcvQ2hYf1X/vSwP6j8LdxdK9ogFnqMWWhpO8L2LSUvQSj0cX8SEIF7ETzBxusweUkxGK6g0kSYNzJ+EU68hF8AOMNTPgJCpzHpO5zAlnF+hnSTDj8xT/S4CsHstkomS6WMXRwRC9CMuMwSXExy6KzlBFmiMS55SMgyk0/JWzz2QME6mQF+gMw4brTBf8uxsRZ1Tra1K6tPFZcbh1+i3/4zO7QRrPKA4Km5FjeUOama3w0zkR0ixx6I6I5pgVNigxixf3XPa2++VhKDsMxvkbRWONX7M05/Rb0pcOWaHeYsi3o2WTwD9qgbPahM4WhW6Ld0GNJc4wJAUn3ojwdGAiB1fCiAoiBZ8TGuGAom3bmDGZa1wpGkRBrb/cwgKPabq4muJJhhpVDMqJcm//xcuDw19fvX5ztFv59+9/nj8IuhrdhpxadcXs1nxw4HdG3ni4eAR3zxDvhroxyj8Cunegd8ZtauYDw70z8o4R3xl7c9B3Bt4a9x9BPjD038K2pUpt14lvxfPu5z8HeMca3WiGnfed8OwOgkUp3B7YqhU7TN49Wy5m7O91tAz8xqh5QjBcp90wOHJpD32JndhECTaYiX0J4oIZnIYYU9+J3obOaRYd+e+dCDGITp3UTW1/4LThdy5So2J2HK7MjU4m4CwwLc42nAY4S3F4jZ+ss39Nn3Wqy2/corfWuv4f7eerH22L/rWl9gNURcnWUvfnOCC2GaAf2O3f9zufH/nFzGj5ctZFuEfVBSgSSsmd5IfLV5CkIybSBREAkBQfst0cGMOTtqv1xA/8XuftoNv6CY6G79SDxVX52WHtO0P5/nv9w5y9kzLBUnSrfTAvv+bVDw/2qpW7b+3sINv619H6zn9QSwMEFAACAAgAa0lGUA57xyBlAwAAlwwAACoAAAB1bml2ZXJzYWwtbm8tdmlkZW8vZmxhc2hfc2tpbl9zZXR0aW5ncy54bWyVV9tO4zAQfecrqu47XQq7BSlU6g0JbRfQ0u2720xbq44d2U7Z/v2OL0mcNiGFCAnPnGPP5XgsIrWnvHMAqajgj91+d3jV6UTrTErgegFJyoiGDo0fu09/5/Nuz7kFE/IdtKZ8q4wlt1ngKtNa8Ou14Br3uOZCJoR1h9+e7E/Us8g2lsCQLuVsyBrKY37078fTiyj+jLvxYDp5aCKsRZISfpyLrbhekfV+K0XGYxParfmaaLtjCpJRvm+NiFGlnzUklZhmN7P+rH8ZJZWgFJiQHqaj/uhnK4uRFbAi+8Hd/d3oQk551OeNOaEdqKLa0gb9we3gromWki1UizyZTW+mt814jrtXu/JpXI6g4Z9uzRyFfwT5pc1FmqVf0UgqxdYU9IQzMF8rhwkS4/VDwvTBfK0Ek5A5qFWQitEY2yBk7KT43XxN4KZa+j/DIRGZuy0FezNNOJkeRiErBkMtM4h6+cr51E58vGYaLxMMN4QpBISmEvSGGb6RTOXbVG0l7g98UB4HIG8oEUvBsgQmLt4AWLWX+MlkbOdKGF9hCwKUcPDGIMLSWCJfsKxnyMBYIt9Nt145O57BTz2Ok+thTHwzP68+eoETXOb1yle515w0N7dcBUd7Q45JRAxDK6sFTcB0LepZmwupdxZTxMmBbonGN+m3wa2ONhkV9U4cXmn1uoo01Qzq5LYWmVQYDLqXPlvfuRqPo7iHQ430HDY6R1eNZVPMaxFqwa7ble63K+rm1h2Nb8ljNyFyD3IhBFPdjufh/cNt3Kt8zjDTGt9SkM98Iy7kcKEh3N8m0QQW7gpeCidak/UuwZCaMigq6hpb37/IH1vXWJ4lK5Az1AOFXJBVm8Pt6HbH8FcvKXxAXCU0OB1T73A7Tmih98DgBQBErnf5bXAL50kypimDA+QzJTDYhJsyixSqvy5fI66qJAPLRXr0I6gUSoirOmoIS4yrnuE87ZrXZKVsZpWJkg/3cqRUxn0+JY1YwwFp115JlY3RX1dB7FWlnCTT4l0Tqf2m5drnTg4w4jSxAwgdwfE1HsdhQqS+KtaZV+vMXoZgHq1iM5UTajxNFDNmh/06ivWcztgFXs/hRgKE89Uar4IX4BccV4LI+KWAVJ6EGrdjY474aNpxjYM+SXXUC0yuOUUb8G/8h2T4H1BLAwQUAAIACABrSUZQ+uc3TioFAADyHAAALwAAAHVuaXZlcnNhbC1uby12aWRlby9odG1sX3B1Ymxpc2hpbmdfc2V0dGluZ3MueG1s3VndUts4FL7nKTTe6WUJ9GfbMglMmpjB0/xtbNoyOzuMYp/EWmTJK8mh6dU+zT7YPskexcQkEEDpEjrtBRMsn+/T0fm3XT/6knEyBaWZFA1vf3fPIyBimTAxaXin0fHztx7RhoqEcimg4QnpkaPDnXpejDjTaQjGoKgmSCP0QW4aXmpMflCrXV5e7jKdK3tX8sIgv96NZVbLFWgQBlQt53SGP2aWg/auGBwI8C+T4gp2uLNDSL1k6sqk4EBYgpoLZg9F+YnJuFcrpUY0vpgoWYikJblURE1GDe+Xlt/eb79cyJRMbZaBsCbRh7hol80BTRJmlaA8ZF+BpMAmKWq7v/fKI5csMWnDe7n3wvKgfO02z5y9PDu1PC2JRhDmaoMMDE2ooeVluaOCMSj0BuhDowpA0pW1JUkDX0y1UC4lM0EzFkd4h1hTNbx2dD70j/2h32v556fDTqmqMyIKoo7vhAk7Qds/7/UjPzw/ibqdjUGR/znaALSpZs70g6Ef+r3IH56/D/obItyVusb43WbQ2RDzyX8fBtGmO/Wa3U0hg5N+zw1zcjbwh52g9+E86vc7UTC4Rs1jeCla67XVwK9jgshCLYe3SYtsJCjjWGtuxLgGg9WKUzWBSB4zzMYx5Ro88mcOk98KypmZ2QzFonYBkDd1DrEZ2uxreDajvGu6khAVw5Sscvv1uyq137xdOXqt3P36WGu1rFe1bpBKI59Y+/2915X6717dr/4ditapMTROsYiZRQ1aXllIMYuksWFTrJBw45jjgvOwyHOpzHUZW16slLiDpj6WYsXz9pqMJE8qi0E2gqRHM4y/wbHwyBiDkqPx+jkIElKB7YUZNGhcIXQx0oaZeVs5vpJuKkY5wdaB/Q9IN7xl4DilSq9EYeVLW9Pjw9970oD+o7RvuXSnaMgZ7mJzwUneFwlpK3qJ7dBFfADCRewEQ4XbcAHlpISiegNJ0uTcSTjDxHER/AQjzQw4icqCJ2QmC8LZBdpZEgzxIsP/UiDLfZiMlczmq5xqQ/TcLVMGl5AcuWx0hltkBSJxLsk5mHKHvwr2lYxgLBXyAp2i23Cd6ZJ/dyPinGp9TUoXOj4ru1nQa/ufn9kD0mRKcTLYjBzzGbLcbIWfzoiQZoFDc8S0wKiwTklYMr/ncrbdb3dDVVLQz4/kjRV+zbKC08ekrwyyRL1Fl29nl00c/6AGztumdDpPdJu8c2pMcYYuKTnxRoyNg4kCXAljKogUfEZojBOJtmVjymShcaUsECW1/nYNSzyG6fxqgg8tuKNKQDlR7u2/ePnq9a9v3r472K39+/c/z+8FXc1qA07tduWw1rp3wndG3niaeAB3x9Tuhroxuz8AunOCd8ZtquY907wzcs1M74y9Odk7A2/N9w8g75nyb2GPpcps1Ulu+XP9A58DPLBKN1tR8DGIztYQzFPh9sBWr9npcf0wOR+qb8ySo+83TIZ+c9g6Ieig004UHrgUhJ7E2mviFEvK2L7ncMH0TyP0ou9Eb53lNH0O/Y9OhOg2p9rptm2v73TgDy5Sw3JaHCxNik4qYPeflN0M+z9nGY6ryZPV8v9TWZ0y8ZGL8taK1Y9RcNY+vbJ7K05Zo7ZUcICqON1asP7ATeD7+eQntvTa6NfrGi4JIWMW9ESd92d+1zJcvGB1Ee5SdQGKRFJyJ/nB4jUiCcRYuiBCAJLhc7ObARN40uq0GvSh3w3e9zvtrUY/cwv/H6LkPK75yqvqu8HKh4LqBfbql7UdXF/9Tnm48x9QSwMEFAACAAgAa0lGUOxMWVK2AQAAegYAACgAAAB1bml2ZXJzYWwtbm8tdmlkZW8vaHRtbF9za2luX3NldHRpbmdzLmpzjZRRT4MwEMff9ykWfDWLMpTNtzkwWeKDiXszPhR2Y2Sl17QdOo3fXco2LXDo6Av98+v/eld6n4Nh9XipN7wbftbv9fypOa81sJpRO7hs6rxHL6zuaZ6vYJkXwHMBXgspT0t/5K9fgjL2RG2a7J+trXb8PLRf1oxrF5eEhSI0TWglob0R2jsV+KOR2TGrQ0ZOmZOdMShGKQoDwowEqoLVjHfxUD9ugi0YS1D/oGuWQsP0xp/cR73kr2NwH0bzqculWEgm9o+Y4Shh6TZTuBOrY/yxHS692UtQ1YFv+8LyXJuFgaIdOL6O/djvJ6UCreEYdxrN/NktCXOWAHcTCoNJMPsDbRh3C9qiy1zn5kSHfjgOA5eWLINOleZxdB2Nm5iovDrV7AQ/cAbeTV8ykrM9qHOsUO7kGQcoFWa2Il00tINEObJVLrIDF03tIDm7WWvb92/UHWOUoFr9/BVXdrhMpxiNa4ata7Yhbm3R11zO6AyGvNy6FfWR6gucEqm4SGiSWlySmzHtTmPnL1XaTG1BLRF51TztoYCumgmohVijFZgxLN0UlVal8+o2CnLn6dk5trY5+PoGUEsDBBQAAgAIAGtJRlC45zzyXgAAAGMAAAAlAAAAdW5pdmVyc2FsLW5vLXZpZGVvL2xvY2FsX3NldHRpbmdzLnhtbA3KvQ5AQAwA4N1TNN39bQbHZrTgARoakfRacUd4e7d9w9f2rxd4+AqHqcO6qBBYV9sO3R0u85A3CCGSbiSm7FANoe+yVmwlmTjGFAOcQh9fM/uEyCP5NIdbBMsu+wFQSwECAAAUAAIACABpSUZQIOUTWvECAACZCgAAGAAAAAAAAAABAAAAAAAAAAAAbm9uZS9jb21tb25fbWVzc2FnZXMubG5nUEsBAgAAFAACAAgAaUlGUBUeYBujAAAAfwEAACkAAAAAAAAAAQAAAAAAJwMAAG5vbmUvcGxheWJhY2tfYW5kX25hdmlnYXRpb25fc2V0dGluZ3MueG1sUEsBAgAAFAACAAgAaUlGUB9UimowAwAAxw4AACIAAAAAAAAAAQAAAAAAEQQAAG5vbmUvZmxhc2hfcHVibGlzaGluZ19zZXR0aW5ncy54bWxQSwECAAAUAAIACABpSUZQcVeUnRUBAADRAgAAHAAAAAAAAAABAAAAAACBBwAAbm9uZS9mbGFzaF9za2luX3NldHRpbmdzLnhtbFBLAQIAABQAAgAIAGlJRlDXm3CWKwMAAG8OAAAhAAAAAAAAAAEAAAAAANAIAABub25lL2h0bWxfcHVibGlzaGluZ19zZXR0aW5ncy54bWxQSwECAAAUAAIACABpSUZQjnP2+moAAADlAAAAGgAAAAAAAAABAAAAAAA6DAAAbm9uZS9odG1sX3NraW5fc2V0dGluZ3MuanNQSwECAAAUAAIACABpSUZQvH0190oAAABJAAAAFwAAAAAAAAABAAAAAADcDAAAbm9uZS9sb2NhbF9zZXR0aW5ncy54bWxQSwECAAAUAAIACABrSUZQczVf3TUFAAAoFAAAJgAAAAAAAAABAAAAAABbDQAAdW5pdmVyc2FsLW5vLXZpZGVvL2NvbW1vbl9tZXNzYWdlcy5sbmdQSwECAAAUAAIACABrSUZQFR5gG6MAAAB/AQAANwAAAAAAAAABAAAAAADUEgAAdW5pdmVyc2FsLW5vLXZpZGVvL3BsYXliYWNrX2FuZF9uYXZpZ2F0aW9uX3NldHRpbmdzLnhtbFBLAQIAABQAAgAIAGtJRlBLM4aKLwUAAGgdAAAwAAAAAAAAAAEAAAAAAMwTAAB1bml2ZXJzYWwtbm8tdmlkZW8vZmxhc2hfcHVibGlzaGluZ19zZXR0aW5ncy54bWxQSwECAAAUAAIACABrSUZQDnvHIGUDAACXDAAAKgAAAAAAAAABAAAAAABJGQAAdW5pdmVyc2FsLW5vLXZpZGVvL2ZsYXNoX3NraW5fc2V0dGluZ3MueG1sUEsBAgAAFAACAAgAa0lGUPrnN04qBQAA8hwAAC8AAAAAAAAAAQAAAAAA9hwAAHVuaXZlcnNhbC1uby12aWRlby9odG1sX3B1Ymxpc2hpbmdfc2V0dGluZ3MueG1sUEsBAgAAFAACAAgAa0lGUOxMWVK2AQAAegYAACgAAAAAAAAAAQAAAAAAbSIAAHVuaXZlcnNhbC1uby12aWRlby9odG1sX3NraW5fc2V0dGluZ3MuanNQSwECAAAUAAIACABrSUZQuOc88l4AAABjAAAAJQAAAAAAAAABAAAAAABpJAAAdW5pdmVyc2FsLW5vLXZpZGVvL2xvY2FsX3NldHRpbmdzLnhtbFBLBQYAAAAADgAOAIgEAAAKJQAAAAA="/>
  <p:tag name="ISPRING_LMS_API_VERSION" val="SCORM 1.2"/>
  <p:tag name="ISPRING_CMI5_LAUNCH_METHOD" val="any window"/>
  <p:tag name="ISPRINGCLOUDFOLDERID" val="1"/>
  <p:tag name="ISPRINGONLINEFOLDERID" val="1"/>
  <p:tag name="ISPRING_CURRENT_PLAYER_ID" val="universal-no-video"/>
  <p:tag name="ISPRING_FIRST_PUBLISH" val="1"/>
  <p:tag name="ISPRING_RESOURCE_PATHS_HASH_PRESENTER" val="12299d19d4a65eb4e0e19fe4d02dd0eefc933cff"/>
  <p:tag name="ISPRING_ULTRA_SCORM_COURCE_TITLE" val="AP Stats 10.2 Estimating a Population Mean ppt"/>
  <p:tag name="ISPRING_SCORM_ENDPOINT" val="&lt;endpoint&gt;&lt;enable&gt;0&lt;/enable&gt;&lt;lrs&gt;http://&lt;/lrs&gt;&lt;auth&gt;0&lt;/auth&gt;&lt;login&gt;&lt;/login&gt;&lt;password&gt;&lt;/password&gt;&lt;key&gt;&lt;/key&gt;&lt;name&gt;&lt;/name&gt;&lt;email&gt;&lt;/email&gt;&lt;/endpoint&gt;&#10;"/>
  <p:tag name="ISPRING_OUTPUT_FOLDER" val="[[&quot;\uFFFD\uFFFDQj{D1961B4B-4104-4DBD-91AB-5334FB564497}&quot;,&quot;C:\\Users\\e15108\\OneDrive - SD41\\Statistics\\Online Stats Notes&quot;],[&quot;\uFFFDʾ\&quot;{58857F64-F778-46F3-A3E4-9740F72F057B}&quot;,&quot;C:\\Users\\Danny\\OneDrive - SD41\\Website\\Statisti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SCORM_RATE_QUIZZES" val="0"/>
  <p:tag name="ISPRING_SCORM_PASSING_SCORE" val="46.000000"/>
  <p:tag name="ISPRING_PRESENTATION_TITLE" val="AP Stats 10.2 Estimating a Population Mean ppt"/>
</p:tagLst>
</file>

<file path=ppt/tags/tag10.xml><?xml version="1.0" encoding="utf-8"?>
<p:tagLst xmlns:a="http://schemas.openxmlformats.org/drawingml/2006/main" xmlns:r="http://schemas.openxmlformats.org/officeDocument/2006/relationships" xmlns:p="http://schemas.openxmlformats.org/presentationml/2006/main">
  <p:tag name="GENSWF_SLIDE_UID" val="{DC21DED9-6E45-4648-850C-FC5B0B679425}:288"/>
</p:tagLst>
</file>

<file path=ppt/tags/tag11.xml><?xml version="1.0" encoding="utf-8"?>
<p:tagLst xmlns:a="http://schemas.openxmlformats.org/drawingml/2006/main" xmlns:r="http://schemas.openxmlformats.org/officeDocument/2006/relationships" xmlns:p="http://schemas.openxmlformats.org/presentationml/2006/main">
  <p:tag name="GENSWF_SLIDE_UID" val="{E1CA0758-549F-4444-B563-B2AC212B6C12}:275"/>
</p:tagLst>
</file>

<file path=ppt/tags/tag12.xml><?xml version="1.0" encoding="utf-8"?>
<p:tagLst xmlns:a="http://schemas.openxmlformats.org/drawingml/2006/main" xmlns:r="http://schemas.openxmlformats.org/officeDocument/2006/relationships" xmlns:p="http://schemas.openxmlformats.org/presentationml/2006/main">
  <p:tag name="GENSWF_SLIDE_UID" val="{B2FAF53E-DF8E-49AE-BCEE-8EE9B4D0CAC8}:265"/>
</p:tagLst>
</file>

<file path=ppt/tags/tag13.xml><?xml version="1.0" encoding="utf-8"?>
<p:tagLst xmlns:a="http://schemas.openxmlformats.org/drawingml/2006/main" xmlns:r="http://schemas.openxmlformats.org/officeDocument/2006/relationships" xmlns:p="http://schemas.openxmlformats.org/presentationml/2006/main">
  <p:tag name="GENSWF_SLIDE_UID" val="{4B0C56F4-272A-459C-B1D7-C9D3EF1BD997}:289"/>
</p:tagLst>
</file>

<file path=ppt/tags/tag14.xml><?xml version="1.0" encoding="utf-8"?>
<p:tagLst xmlns:a="http://schemas.openxmlformats.org/drawingml/2006/main" xmlns:r="http://schemas.openxmlformats.org/officeDocument/2006/relationships" xmlns:p="http://schemas.openxmlformats.org/presentationml/2006/main">
  <p:tag name="GENSWF_SLIDE_UID" val="{3C4B51BE-5537-46FF-B4B0-31B82581E722}:266"/>
</p:tagLst>
</file>

<file path=ppt/tags/tag15.xml><?xml version="1.0" encoding="utf-8"?>
<p:tagLst xmlns:a="http://schemas.openxmlformats.org/drawingml/2006/main" xmlns:r="http://schemas.openxmlformats.org/officeDocument/2006/relationships" xmlns:p="http://schemas.openxmlformats.org/presentationml/2006/main">
  <p:tag name="GENSWF_SLIDE_UID" val="{EB4361B9-5F85-48C6-AFDD-7837EE968D69}:262"/>
</p:tagLst>
</file>

<file path=ppt/tags/tag16.xml><?xml version="1.0" encoding="utf-8"?>
<p:tagLst xmlns:a="http://schemas.openxmlformats.org/drawingml/2006/main" xmlns:r="http://schemas.openxmlformats.org/officeDocument/2006/relationships" xmlns:p="http://schemas.openxmlformats.org/presentationml/2006/main">
  <p:tag name="GENSWF_SLIDE_UID" val="{CFA44DA1-B463-46D4-B96C-C6E71A31BD7C}:282"/>
</p:tagLst>
</file>

<file path=ppt/tags/tag17.xml><?xml version="1.0" encoding="utf-8"?>
<p:tagLst xmlns:a="http://schemas.openxmlformats.org/drawingml/2006/main" xmlns:r="http://schemas.openxmlformats.org/officeDocument/2006/relationships" xmlns:p="http://schemas.openxmlformats.org/presentationml/2006/main">
  <p:tag name="GENSWF_SLIDE_UID" val="{6A07B783-C28F-4F88-B914-61AD8A4DD559}:283"/>
</p:tagLst>
</file>

<file path=ppt/tags/tag18.xml><?xml version="1.0" encoding="utf-8"?>
<p:tagLst xmlns:a="http://schemas.openxmlformats.org/drawingml/2006/main" xmlns:r="http://schemas.openxmlformats.org/officeDocument/2006/relationships" xmlns:p="http://schemas.openxmlformats.org/presentationml/2006/main">
  <p:tag name="GENSWF_SLIDE_UID" val="{D729B439-B89E-4D11-8C95-94389479E134}:263"/>
</p:tagLst>
</file>

<file path=ppt/tags/tag19.xml><?xml version="1.0" encoding="utf-8"?>
<p:tagLst xmlns:a="http://schemas.openxmlformats.org/drawingml/2006/main" xmlns:r="http://schemas.openxmlformats.org/officeDocument/2006/relationships" xmlns:p="http://schemas.openxmlformats.org/presentationml/2006/main">
  <p:tag name="GENSWF_SLIDE_UID" val="{308A1037-B701-43F5-BD11-D686C553094A}:284"/>
</p:tagLst>
</file>

<file path=ppt/tags/tag2.xml><?xml version="1.0" encoding="utf-8"?>
<p:tagLst xmlns:a="http://schemas.openxmlformats.org/drawingml/2006/main" xmlns:r="http://schemas.openxmlformats.org/officeDocument/2006/relationships" xmlns:p="http://schemas.openxmlformats.org/presentationml/2006/main">
  <p:tag name="GENSWF_SLIDE_UID" val="{BA0C5202-D6D6-456E-AA15-A033DA53DF71}: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023E28C9-B4A4-4B57-A3E6-F8FD02EA3E2B}:290"/>
</p:tagLst>
</file>

<file path=ppt/tags/tag21.xml><?xml version="1.0" encoding="utf-8"?>
<p:tagLst xmlns:a="http://schemas.openxmlformats.org/drawingml/2006/main" xmlns:r="http://schemas.openxmlformats.org/officeDocument/2006/relationships" xmlns:p="http://schemas.openxmlformats.org/presentationml/2006/main">
  <p:tag name="GENSWF_SLIDE_UID" val="{0C0D06E0-BC78-4503-A5C0-9D0751C51582}:261"/>
</p:tagLst>
</file>

<file path=ppt/tags/tag22.xml><?xml version="1.0" encoding="utf-8"?>
<p:tagLst xmlns:a="http://schemas.openxmlformats.org/drawingml/2006/main" xmlns:r="http://schemas.openxmlformats.org/officeDocument/2006/relationships" xmlns:p="http://schemas.openxmlformats.org/presentationml/2006/main">
  <p:tag name="GENSWF_SLIDE_UID" val="{A3295D0C-FC7E-4B63-8E50-37AD387C1893}:277"/>
</p:tagLst>
</file>

<file path=ppt/tags/tag23.xml><?xml version="1.0" encoding="utf-8"?>
<p:tagLst xmlns:a="http://schemas.openxmlformats.org/drawingml/2006/main" xmlns:r="http://schemas.openxmlformats.org/officeDocument/2006/relationships" xmlns:p="http://schemas.openxmlformats.org/presentationml/2006/main">
  <p:tag name="GENSWF_SLIDE_UID" val="{9B431AFD-42C3-4A30-83E8-9FBB47D12B58}:285"/>
</p:tagLst>
</file>

<file path=ppt/tags/tag24.xml><?xml version="1.0" encoding="utf-8"?>
<p:tagLst xmlns:a="http://schemas.openxmlformats.org/drawingml/2006/main" xmlns:r="http://schemas.openxmlformats.org/officeDocument/2006/relationships" xmlns:p="http://schemas.openxmlformats.org/presentationml/2006/main">
  <p:tag name="GENSWF_SLIDE_UID" val="{4F4D11BA-30F2-4C21-BB16-82EC50A4B21C}:278"/>
</p:tagLst>
</file>

<file path=ppt/tags/tag25.xml><?xml version="1.0" encoding="utf-8"?>
<p:tagLst xmlns:a="http://schemas.openxmlformats.org/drawingml/2006/main" xmlns:r="http://schemas.openxmlformats.org/officeDocument/2006/relationships" xmlns:p="http://schemas.openxmlformats.org/presentationml/2006/main">
  <p:tag name="GENSWF_SLIDE_UID" val="{6911CF4C-6DB6-4D9A-ADBB-B6C483F5CAF7}:286"/>
</p:tagLst>
</file>

<file path=ppt/tags/tag26.xml><?xml version="1.0" encoding="utf-8"?>
<p:tagLst xmlns:a="http://schemas.openxmlformats.org/drawingml/2006/main" xmlns:r="http://schemas.openxmlformats.org/officeDocument/2006/relationships" xmlns:p="http://schemas.openxmlformats.org/presentationml/2006/main">
  <p:tag name="GENSWF_SLIDE_UID" val="{6F9F8057-F67F-4355-AFE9-FD64188BD784}:280"/>
</p:tagLst>
</file>

<file path=ppt/tags/tag27.xml><?xml version="1.0" encoding="utf-8"?>
<p:tagLst xmlns:a="http://schemas.openxmlformats.org/drawingml/2006/main" xmlns:r="http://schemas.openxmlformats.org/officeDocument/2006/relationships" xmlns:p="http://schemas.openxmlformats.org/presentationml/2006/main">
  <p:tag name="GENSWF_SLIDE_UID" val="{0B64A5C9-4306-45F5-920E-B95E90568912}:291"/>
</p:tagLst>
</file>

<file path=ppt/tags/tag28.xml><?xml version="1.0" encoding="utf-8"?>
<p:tagLst xmlns:a="http://schemas.openxmlformats.org/drawingml/2006/main" xmlns:r="http://schemas.openxmlformats.org/officeDocument/2006/relationships" xmlns:p="http://schemas.openxmlformats.org/presentationml/2006/main">
  <p:tag name="GENSWF_SLIDE_UID" val="{CABB2977-DDFB-4BE6-BADD-23AB58796050}:292"/>
</p:tagLst>
</file>

<file path=ppt/tags/tag29.xml><?xml version="1.0" encoding="utf-8"?>
<p:tagLst xmlns:a="http://schemas.openxmlformats.org/drawingml/2006/main" xmlns:r="http://schemas.openxmlformats.org/officeDocument/2006/relationships" xmlns:p="http://schemas.openxmlformats.org/presentationml/2006/main">
  <p:tag name="GENSWF_SLIDE_UID" val="{9AF193EA-11D0-40F5-905B-E7DC65B8075C}:293"/>
</p:tagLst>
</file>

<file path=ppt/tags/tag3.xml><?xml version="1.0" encoding="utf-8"?>
<p:tagLst xmlns:a="http://schemas.openxmlformats.org/drawingml/2006/main" xmlns:r="http://schemas.openxmlformats.org/officeDocument/2006/relationships" xmlns:p="http://schemas.openxmlformats.org/presentationml/2006/main">
  <p:tag name="GENSWF_SLIDE_UID" val="{88A59941-930F-4FDB-A498-2A74AA872A9E}:272"/>
</p:tagLst>
</file>

<file path=ppt/tags/tag4.xml><?xml version="1.0" encoding="utf-8"?>
<p:tagLst xmlns:a="http://schemas.openxmlformats.org/drawingml/2006/main" xmlns:r="http://schemas.openxmlformats.org/officeDocument/2006/relationships" xmlns:p="http://schemas.openxmlformats.org/presentationml/2006/main">
  <p:tag name="GENSWF_SLIDE_UID" val="{AF2CB38A-B24E-41E7-B231-204D66188970}:279"/>
</p:tagLst>
</file>

<file path=ppt/tags/tag5.xml><?xml version="1.0" encoding="utf-8"?>
<p:tagLst xmlns:a="http://schemas.openxmlformats.org/drawingml/2006/main" xmlns:r="http://schemas.openxmlformats.org/officeDocument/2006/relationships" xmlns:p="http://schemas.openxmlformats.org/presentationml/2006/main">
  <p:tag name="GENSWF_SLIDE_UID" val="{A3D39661-56A2-4070-96F6-8B5B8FDC9956}:257"/>
</p:tagLst>
</file>

<file path=ppt/tags/tag6.xml><?xml version="1.0" encoding="utf-8"?>
<p:tagLst xmlns:a="http://schemas.openxmlformats.org/drawingml/2006/main" xmlns:r="http://schemas.openxmlformats.org/officeDocument/2006/relationships" xmlns:p="http://schemas.openxmlformats.org/presentationml/2006/main">
  <p:tag name="GENSWF_SLIDE_UID" val="{8D49C723-167C-4F72-A345-B09170FFA0EE}:273"/>
</p:tagLst>
</file>

<file path=ppt/tags/tag7.xml><?xml version="1.0" encoding="utf-8"?>
<p:tagLst xmlns:a="http://schemas.openxmlformats.org/drawingml/2006/main" xmlns:r="http://schemas.openxmlformats.org/officeDocument/2006/relationships" xmlns:p="http://schemas.openxmlformats.org/presentationml/2006/main">
  <p:tag name="GENSWF_SLIDE_UID" val="{30C2B3B7-8D14-4FD5-85E3-ED52FFBEE268}:268"/>
</p:tagLst>
</file>

<file path=ppt/tags/tag8.xml><?xml version="1.0" encoding="utf-8"?>
<p:tagLst xmlns:a="http://schemas.openxmlformats.org/drawingml/2006/main" xmlns:r="http://schemas.openxmlformats.org/officeDocument/2006/relationships" xmlns:p="http://schemas.openxmlformats.org/presentationml/2006/main">
  <p:tag name="GENSWF_SLIDE_UID" val="{751060B3-6DC6-4C72-8E0E-4FD764A25FC1}:274"/>
</p:tagLst>
</file>

<file path=ppt/tags/tag9.xml><?xml version="1.0" encoding="utf-8"?>
<p:tagLst xmlns:a="http://schemas.openxmlformats.org/drawingml/2006/main" xmlns:r="http://schemas.openxmlformats.org/officeDocument/2006/relationships" xmlns:p="http://schemas.openxmlformats.org/presentationml/2006/main">
  <p:tag name="GENSWF_SLIDE_UID" val="{8324DA30-0300-4818-809C-8D441236E5C2}:28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6" ma:contentTypeDescription="Create a new document." ma:contentTypeScope="" ma:versionID="54bd44896cfccb1475f10c267e8c7d46">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d6e0930fe37cb96454f944250911edb2"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40CCB-1D8F-422C-A7A5-0E4E5216D93B}">
  <ds:schemaRefs>
    <ds:schemaRef ds:uri="http://schemas.microsoft.com/office/infopath/2007/PartnerControls"/>
    <ds:schemaRef ds:uri="http://purl.org/dc/elements/1.1/"/>
    <ds:schemaRef ds:uri="http://schemas.microsoft.com/office/2006/metadata/properties"/>
    <ds:schemaRef ds:uri="0592969b-b9e0-4bc7-baa3-fba5b5725717"/>
    <ds:schemaRef ds:uri="http://purl.org/dc/terms/"/>
    <ds:schemaRef ds:uri="d00fb86e-a52e-4f2f-9300-62c8872f8705"/>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9C4194E-E59B-4AF7-A7EC-9F1BA977E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B722C1-9B29-48B7-BE36-311C4C67C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1648</TotalTime>
  <Words>3127</Words>
  <Application>Microsoft Office PowerPoint</Application>
  <PresentationFormat>Widescreen</PresentationFormat>
  <Paragraphs>228</Paragraphs>
  <Slides>28</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Century Schoolbook</vt:lpstr>
      <vt:lpstr>Courier New</vt:lpstr>
      <vt:lpstr>Times New Roman</vt:lpstr>
      <vt:lpstr>Wingdings</vt:lpstr>
      <vt:lpstr>Wingdings 2</vt:lpstr>
      <vt:lpstr>Oriel</vt:lpstr>
      <vt:lpstr>Equation</vt:lpstr>
      <vt:lpstr>Section 10.2 Using  T-Distribution to Estimate a Population Mean</vt:lpstr>
      <vt:lpstr>PowerPoint Presentation</vt:lpstr>
      <vt:lpstr>REVIEW: Conditions for Constructing a Confidence Interval:</vt:lpstr>
      <vt:lpstr>What’s Important?  “T” INTERVALS </vt:lpstr>
      <vt:lpstr>Using Ti83 To find the T* (critical “T” Value) </vt:lpstr>
      <vt:lpstr>PowerPoint Presentation</vt:lpstr>
      <vt:lpstr>PowerPoint Presentation</vt:lpstr>
      <vt:lpstr>1`</vt:lpstr>
      <vt:lpstr>PowerPoint Presentation</vt:lpstr>
      <vt:lpstr>What is a T-distribution??</vt:lpstr>
      <vt:lpstr>Comparing t-distribution with z-distribution:</vt:lpstr>
      <vt:lpstr>PowerPoint Presentation</vt:lpstr>
      <vt:lpstr>PowerPoint Presentation</vt:lpstr>
      <vt:lpstr>10.31 A sample of 21 vehicles from the same model were selected and their fuel efficiency was recorded (mpg).</vt:lpstr>
      <vt:lpstr>PowerPoint Presentation</vt:lpstr>
      <vt:lpstr>PowerPoint Presentation</vt:lpstr>
      <vt:lpstr>PowerPoint Presentation</vt:lpstr>
      <vt:lpstr>From the TEXTBOOK:</vt:lpstr>
      <vt:lpstr>Paired T-Procedures (Matched Pair</vt:lpstr>
      <vt:lpstr>Paired  t-procedures  (Comparing two means from dependent Samples)</vt:lpstr>
      <vt:lpstr>Does the moon influence aggressive actions?  A study of 15 dementia patients in nursing homes recorded various types of disruptive behaviours every day for 12 days.  Moon days are in a 3 day period centered at the day of full moon.  Average number of aggressive behaviours are averaged between “moon days” vs “Other days”</vt:lpstr>
      <vt:lpstr>PowerPoint Presentation</vt:lpstr>
      <vt:lpstr>PowerPoint Presentation</vt:lpstr>
      <vt:lpstr>PowerPoint Presentation</vt:lpstr>
      <vt:lpstr>L3 = L1 – L2        vs        L1 and L2</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10.2 Estimating a Population Mean ppt</dc:title>
  <dc:creator>danny young</dc:creator>
  <cp:lastModifiedBy>Danny Young</cp:lastModifiedBy>
  <cp:revision>88</cp:revision>
  <dcterms:created xsi:type="dcterms:W3CDTF">2011-02-05T18:05:52Z</dcterms:created>
  <dcterms:modified xsi:type="dcterms:W3CDTF">2024-02-27T01:23:18Z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